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1" r:id="rId1"/>
  </p:sldMasterIdLst>
  <p:notesMasterIdLst>
    <p:notesMasterId r:id="rId14"/>
  </p:notesMasterIdLst>
  <p:sldIdLst>
    <p:sldId id="256" r:id="rId2"/>
    <p:sldId id="257" r:id="rId3"/>
    <p:sldId id="258" r:id="rId4"/>
    <p:sldId id="266" r:id="rId5"/>
    <p:sldId id="259" r:id="rId6"/>
    <p:sldId id="260" r:id="rId7"/>
    <p:sldId id="267" r:id="rId8"/>
    <p:sldId id="261" r:id="rId9"/>
    <p:sldId id="262" r:id="rId10"/>
    <p:sldId id="263" r:id="rId11"/>
    <p:sldId id="264"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60" autoAdjust="0"/>
    <p:restoredTop sz="88000" autoAdjust="0"/>
  </p:normalViewPr>
  <p:slideViewPr>
    <p:cSldViewPr snapToGrid="0">
      <p:cViewPr>
        <p:scale>
          <a:sx n="71" d="100"/>
          <a:sy n="71" d="100"/>
        </p:scale>
        <p:origin x="-492" y="-1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96F094-395C-4FC7-AE12-0CD89737DDD8}" type="datetimeFigureOut">
              <a:rPr lang="x-none" smtClean="0"/>
              <a:t>7/9/2018</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21448D-F12F-450F-AC49-E4DEFF871B5A}" type="slidenum">
              <a:rPr lang="x-none" smtClean="0"/>
              <a:t>‹#›</a:t>
            </a:fld>
            <a:endParaRPr lang="x-none"/>
          </a:p>
        </p:txBody>
      </p:sp>
    </p:spTree>
    <p:extLst>
      <p:ext uri="{BB962C8B-B14F-4D97-AF65-F5344CB8AC3E}">
        <p14:creationId xmlns:p14="http://schemas.microsoft.com/office/powerpoint/2010/main" val="3266437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Hello</a:t>
            </a:r>
            <a:r>
              <a:rPr lang="en-US" baseline="0" smtClean="0"/>
              <a:t> everyone</a:t>
            </a:r>
            <a:r>
              <a:rPr lang="en-US" smtClean="0"/>
              <a:t>, </a:t>
            </a:r>
            <a:r>
              <a:rPr lang="en-US" dirty="0"/>
              <a:t>this presentation will discuss about healthcare provision. The selected health care provider for the presentation is Delta Memorial Health Services (DMHS). DMHS provides a wide range of services and products such as </a:t>
            </a:r>
            <a:r>
              <a:rPr lang="en-US" sz="1200" b="0" u="none" strike="noStrike" kern="1200" dirty="0">
                <a:solidFill>
                  <a:schemeClr val="tx1"/>
                </a:solidFill>
                <a:effectLst/>
                <a:latin typeface="+mn-lt"/>
                <a:ea typeface="+mn-ea"/>
                <a:cs typeface="+mn-cs"/>
              </a:rPr>
              <a:t>behavioral health, clinical laboratory, cardiac and pulmonary rehabilitation, community health fairs, sleep disorders lab and respiratory therapy, </a:t>
            </a:r>
            <a:r>
              <a:rPr lang="en-US" sz="1200" b="0" u="none" kern="1200" dirty="0">
                <a:solidFill>
                  <a:schemeClr val="tx1"/>
                </a:solidFill>
                <a:effectLst/>
                <a:latin typeface="+mn-lt"/>
                <a:ea typeface="+mn-ea"/>
                <a:cs typeface="+mn-cs"/>
              </a:rPr>
              <a:t>diabetes/nutrition education, emergency services, dieticians, intensive care unit, inpatient and outpatient services, food services, medical imaging, medical records, pharmacy, </a:t>
            </a:r>
            <a:r>
              <a:rPr lang="en-US" sz="1200" b="0" u="none" strike="noStrike" kern="1200" dirty="0">
                <a:solidFill>
                  <a:schemeClr val="tx1"/>
                </a:solidFill>
                <a:effectLst/>
                <a:latin typeface="+mn-lt"/>
                <a:ea typeface="+mn-ea"/>
                <a:cs typeface="+mn-cs"/>
              </a:rPr>
              <a:t>medical surgical unit services and physical billing. </a:t>
            </a:r>
            <a:r>
              <a:rPr lang="en-US" dirty="0"/>
              <a:t> The presentation will highlight the key stakeholders in DMHS and their respective roles and responsibilities. Finances for services and products in DMHS will be discussed in the presentation. Lastly, the presentation will discuss some of the current and future trends in DMHS as a health care provider.  </a:t>
            </a:r>
            <a:endParaRPr lang="x-none" dirty="0"/>
          </a:p>
        </p:txBody>
      </p:sp>
      <p:sp>
        <p:nvSpPr>
          <p:cNvPr id="4" name="Slide Number Placeholder 3"/>
          <p:cNvSpPr>
            <a:spLocks noGrp="1"/>
          </p:cNvSpPr>
          <p:nvPr>
            <p:ph type="sldNum" sz="quarter" idx="10"/>
          </p:nvPr>
        </p:nvSpPr>
        <p:spPr/>
        <p:txBody>
          <a:bodyPr/>
          <a:lstStyle/>
          <a:p>
            <a:fld id="{1721448D-F12F-450F-AC49-E4DEFF871B5A}" type="slidenum">
              <a:rPr lang="x-none" smtClean="0"/>
              <a:t>2</a:t>
            </a:fld>
            <a:endParaRPr lang="x-none"/>
          </a:p>
        </p:txBody>
      </p:sp>
    </p:spTree>
    <p:extLst>
      <p:ext uri="{BB962C8B-B14F-4D97-AF65-F5344CB8AC3E}">
        <p14:creationId xmlns:p14="http://schemas.microsoft.com/office/powerpoint/2010/main" val="2369315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selected service provider in this presentation is Delta Memorial Health Services (DMHS). DMHS is level V trauma </a:t>
            </a:r>
            <a:r>
              <a:rPr lang="en-US" dirty="0" err="1"/>
              <a:t>centre</a:t>
            </a:r>
            <a:r>
              <a:rPr lang="en-US" dirty="0"/>
              <a:t> and community hospital that runs under ownership of Fraser Health Authority in British Columbia. The major services include; diagnostic imaging, 24/7 emergency services and general surgery. It is supported by the Delta Hospital Auxiliary and Delta Hospital Foundation.</a:t>
            </a:r>
            <a:endParaRPr lang="x-none" dirty="0"/>
          </a:p>
        </p:txBody>
      </p:sp>
      <p:sp>
        <p:nvSpPr>
          <p:cNvPr id="4" name="Slide Number Placeholder 3"/>
          <p:cNvSpPr>
            <a:spLocks noGrp="1"/>
          </p:cNvSpPr>
          <p:nvPr>
            <p:ph type="sldNum" sz="quarter" idx="10"/>
          </p:nvPr>
        </p:nvSpPr>
        <p:spPr/>
        <p:txBody>
          <a:bodyPr/>
          <a:lstStyle/>
          <a:p>
            <a:fld id="{1721448D-F12F-450F-AC49-E4DEFF871B5A}" type="slidenum">
              <a:rPr lang="x-none" smtClean="0"/>
              <a:t>3</a:t>
            </a:fld>
            <a:endParaRPr lang="x-none"/>
          </a:p>
        </p:txBody>
      </p:sp>
    </p:spTree>
    <p:extLst>
      <p:ext uri="{BB962C8B-B14F-4D97-AF65-F5344CB8AC3E}">
        <p14:creationId xmlns:p14="http://schemas.microsoft.com/office/powerpoint/2010/main" val="429173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DMHS is regarded as a general surgical and medical facility. DMH is located in various places where it provides health care services. These include; Delta Health Service in Dumas, home health agency and 2 Rural Health Clinics (RHCs). DHM has  a well-re-structured patient satisfaction committee which plays a key role in driving </a:t>
            </a:r>
            <a:r>
              <a:rPr lang="en-US" dirty="0" err="1"/>
              <a:t>initiaves</a:t>
            </a:r>
            <a:r>
              <a:rPr lang="en-US" dirty="0"/>
              <a:t> regarding hospital development.</a:t>
            </a:r>
            <a:endParaRPr lang="x-none" dirty="0"/>
          </a:p>
        </p:txBody>
      </p:sp>
      <p:sp>
        <p:nvSpPr>
          <p:cNvPr id="4" name="Slide Number Placeholder 3"/>
          <p:cNvSpPr>
            <a:spLocks noGrp="1"/>
          </p:cNvSpPr>
          <p:nvPr>
            <p:ph type="sldNum" sz="quarter" idx="10"/>
          </p:nvPr>
        </p:nvSpPr>
        <p:spPr/>
        <p:txBody>
          <a:bodyPr/>
          <a:lstStyle/>
          <a:p>
            <a:fld id="{1721448D-F12F-450F-AC49-E4DEFF871B5A}" type="slidenum">
              <a:rPr lang="x-none" smtClean="0"/>
              <a:t>4</a:t>
            </a:fld>
            <a:endParaRPr lang="x-none"/>
          </a:p>
        </p:txBody>
      </p:sp>
    </p:spTree>
    <p:extLst>
      <p:ext uri="{BB962C8B-B14F-4D97-AF65-F5344CB8AC3E}">
        <p14:creationId xmlns:p14="http://schemas.microsoft.com/office/powerpoint/2010/main" val="488861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x-none" sz="1200" b="1" kern="1200" dirty="0">
                <a:solidFill>
                  <a:schemeClr val="tx1"/>
                </a:solidFill>
                <a:effectLst/>
                <a:latin typeface="+mn-lt"/>
                <a:ea typeface="+mn-ea"/>
                <a:cs typeface="+mn-cs"/>
              </a:rPr>
              <a:t>Among the services </a:t>
            </a:r>
            <a:r>
              <a:rPr lang="en-US" sz="1200" b="1" kern="1200" dirty="0">
                <a:solidFill>
                  <a:schemeClr val="tx1"/>
                </a:solidFill>
                <a:effectLst/>
                <a:latin typeface="+mn-lt"/>
                <a:ea typeface="+mn-ea"/>
                <a:cs typeface="+mn-cs"/>
              </a:rPr>
              <a:t>Delta Memorial Hospital </a:t>
            </a:r>
            <a:r>
              <a:rPr lang="x-none" sz="1200" b="1" kern="1200" dirty="0">
                <a:solidFill>
                  <a:schemeClr val="tx1"/>
                </a:solidFill>
                <a:effectLst/>
                <a:latin typeface="+mn-lt"/>
                <a:ea typeface="+mn-ea"/>
                <a:cs typeface="+mn-cs"/>
              </a:rPr>
              <a:t>provide </a:t>
            </a:r>
            <a:r>
              <a:rPr lang="en-US" sz="1200" b="1" kern="1200" dirty="0">
                <a:solidFill>
                  <a:schemeClr val="tx1"/>
                </a:solidFill>
                <a:effectLst/>
                <a:latin typeface="+mn-lt"/>
                <a:ea typeface="+mn-ea"/>
                <a:cs typeface="+mn-cs"/>
              </a:rPr>
              <a:t>services such as </a:t>
            </a:r>
            <a:endParaRPr lang="x-none" sz="1200" kern="1200" dirty="0">
              <a:solidFill>
                <a:schemeClr val="tx1"/>
              </a:solidFill>
              <a:effectLst/>
              <a:latin typeface="+mn-lt"/>
              <a:ea typeface="+mn-ea"/>
              <a:cs typeface="+mn-cs"/>
            </a:endParaRPr>
          </a:p>
          <a:p>
            <a:r>
              <a:rPr lang="en-US" sz="1200" b="0" u="none" strike="noStrike" kern="1200" dirty="0">
                <a:solidFill>
                  <a:schemeClr val="tx1"/>
                </a:solidFill>
                <a:effectLst/>
                <a:latin typeface="+mn-lt"/>
                <a:ea typeface="+mn-ea"/>
                <a:cs typeface="+mn-cs"/>
              </a:rPr>
              <a:t>behavioral health, clinical laboratory, community health fairs,  cardiopulmonary and cardiac rehabilitation, sleep disorders lab and respiratory therapy, </a:t>
            </a:r>
            <a:r>
              <a:rPr lang="en-US" sz="1200" b="0" u="none" kern="1200" dirty="0">
                <a:solidFill>
                  <a:schemeClr val="tx1"/>
                </a:solidFill>
                <a:effectLst/>
                <a:latin typeface="+mn-lt"/>
                <a:ea typeface="+mn-ea"/>
                <a:cs typeface="+mn-cs"/>
              </a:rPr>
              <a:t>diabetes/nutrition education, emergency services, dieticians, intensive care unit, inpatient and outpatient services, food services, medical imaging, medical records, pharmacy, </a:t>
            </a:r>
            <a:r>
              <a:rPr lang="en-US" sz="1200" b="0" u="none" strike="noStrike" kern="1200" dirty="0">
                <a:solidFill>
                  <a:schemeClr val="tx1"/>
                </a:solidFill>
                <a:effectLst/>
                <a:latin typeface="+mn-lt"/>
                <a:ea typeface="+mn-ea"/>
                <a:cs typeface="+mn-cs"/>
              </a:rPr>
              <a:t>medical surgical unit services and physical billing (</a:t>
            </a:r>
            <a:r>
              <a:rPr lang="en-US" dirty="0"/>
              <a:t>Eisenberg et al.,  2015).</a:t>
            </a:r>
            <a:r>
              <a:rPr lang="x-none" sz="1200" kern="1200" dirty="0">
                <a:solidFill>
                  <a:schemeClr val="tx1"/>
                </a:solidFill>
                <a:effectLst/>
                <a:latin typeface="+mn-lt"/>
                <a:ea typeface="+mn-ea"/>
                <a:cs typeface="+mn-cs"/>
              </a:rPr>
              <a:t/>
            </a:r>
            <a:br>
              <a:rPr lang="x-none" sz="1200" kern="1200" dirty="0">
                <a:solidFill>
                  <a:schemeClr val="tx1"/>
                </a:solidFill>
                <a:effectLst/>
                <a:latin typeface="+mn-lt"/>
                <a:ea typeface="+mn-ea"/>
                <a:cs typeface="+mn-cs"/>
              </a:rPr>
            </a:br>
            <a:r>
              <a:rPr lang="x-none" sz="1200" kern="1200" dirty="0">
                <a:solidFill>
                  <a:schemeClr val="tx1"/>
                </a:solidFill>
                <a:effectLst/>
                <a:latin typeface="+mn-lt"/>
                <a:ea typeface="+mn-ea"/>
                <a:cs typeface="+mn-cs"/>
              </a:rPr>
              <a:t/>
            </a:r>
            <a:br>
              <a:rPr lang="x-none" sz="1200" kern="1200" dirty="0">
                <a:solidFill>
                  <a:schemeClr val="tx1"/>
                </a:solidFill>
                <a:effectLst/>
                <a:latin typeface="+mn-lt"/>
                <a:ea typeface="+mn-ea"/>
                <a:cs typeface="+mn-cs"/>
              </a:rPr>
            </a:br>
            <a:endParaRPr lang="x-none" dirty="0"/>
          </a:p>
        </p:txBody>
      </p:sp>
      <p:sp>
        <p:nvSpPr>
          <p:cNvPr id="4" name="Slide Number Placeholder 3"/>
          <p:cNvSpPr>
            <a:spLocks noGrp="1"/>
          </p:cNvSpPr>
          <p:nvPr>
            <p:ph type="sldNum" sz="quarter" idx="10"/>
          </p:nvPr>
        </p:nvSpPr>
        <p:spPr/>
        <p:txBody>
          <a:bodyPr/>
          <a:lstStyle/>
          <a:p>
            <a:fld id="{1721448D-F12F-450F-AC49-E4DEFF871B5A}" type="slidenum">
              <a:rPr lang="x-none" smtClean="0"/>
              <a:t>5</a:t>
            </a:fld>
            <a:endParaRPr lang="x-none"/>
          </a:p>
        </p:txBody>
      </p:sp>
    </p:spTree>
    <p:extLst>
      <p:ext uri="{BB962C8B-B14F-4D97-AF65-F5344CB8AC3E}">
        <p14:creationId xmlns:p14="http://schemas.microsoft.com/office/powerpoint/2010/main" val="743156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none" sz="1200" kern="1200" dirty="0">
                <a:solidFill>
                  <a:schemeClr val="tx1"/>
                </a:solidFill>
                <a:effectLst/>
                <a:latin typeface="+mn-lt"/>
                <a:ea typeface="+mn-ea"/>
                <a:cs typeface="+mn-cs"/>
              </a:rPr>
              <a:t>Patients </a:t>
            </a:r>
            <a:r>
              <a:rPr lang="en-US" sz="1200" kern="1200" dirty="0">
                <a:solidFill>
                  <a:schemeClr val="tx1"/>
                </a:solidFill>
                <a:effectLst/>
                <a:latin typeface="+mn-lt"/>
                <a:ea typeface="+mn-ea"/>
                <a:cs typeface="+mn-cs"/>
              </a:rPr>
              <a:t>play an</a:t>
            </a:r>
            <a:r>
              <a:rPr lang="x-none" sz="1200" kern="1200" dirty="0">
                <a:solidFill>
                  <a:schemeClr val="tx1"/>
                </a:solidFill>
                <a:effectLst/>
                <a:latin typeface="+mn-lt"/>
                <a:ea typeface="+mn-ea"/>
                <a:cs typeface="+mn-cs"/>
              </a:rPr>
              <a:t> ethical responsibility towards their own health and  control</a:t>
            </a:r>
            <a:r>
              <a:rPr lang="en-US" sz="1200" kern="1200" dirty="0">
                <a:solidFill>
                  <a:schemeClr val="tx1"/>
                </a:solidFill>
                <a:effectLst/>
                <a:latin typeface="+mn-lt"/>
                <a:ea typeface="+mn-ea"/>
                <a:cs typeface="+mn-cs"/>
              </a:rPr>
              <a:t> of</a:t>
            </a:r>
            <a:r>
              <a:rPr lang="x-none" sz="1200" kern="1200" dirty="0">
                <a:solidFill>
                  <a:schemeClr val="tx1"/>
                </a:solidFill>
                <a:effectLst/>
                <a:latin typeface="+mn-lt"/>
                <a:ea typeface="+mn-ea"/>
                <a:cs typeface="+mn-cs"/>
              </a:rPr>
              <a:t> costs</a:t>
            </a:r>
            <a:r>
              <a:rPr lang="en-US" sz="1200" kern="1200" dirty="0">
                <a:solidFill>
                  <a:schemeClr val="tx1"/>
                </a:solidFill>
                <a:effectLst/>
                <a:latin typeface="+mn-lt"/>
                <a:ea typeface="+mn-ea"/>
                <a:cs typeface="+mn-cs"/>
              </a:rPr>
              <a:t>. </a:t>
            </a:r>
            <a:r>
              <a:rPr lang="x-none" sz="1200" kern="1200" dirty="0">
                <a:solidFill>
                  <a:schemeClr val="tx1"/>
                </a:solidFill>
                <a:effectLst/>
                <a:latin typeface="+mn-lt"/>
                <a:ea typeface="+mn-ea"/>
                <a:cs typeface="+mn-cs"/>
              </a:rPr>
              <a:t>Policymakers</a:t>
            </a:r>
            <a:r>
              <a:rPr lang="en-US" sz="1200" kern="1200" dirty="0">
                <a:solidFill>
                  <a:schemeClr val="tx1"/>
                </a:solidFill>
                <a:effectLst/>
                <a:latin typeface="+mn-lt"/>
                <a:ea typeface="+mn-ea"/>
                <a:cs typeface="+mn-cs"/>
              </a:rPr>
              <a:t> are responsible for</a:t>
            </a:r>
            <a:r>
              <a:rPr lang="x-none" sz="1200" kern="1200" dirty="0">
                <a:solidFill>
                  <a:schemeClr val="tx1"/>
                </a:solidFill>
                <a:effectLst/>
                <a:latin typeface="+mn-lt"/>
                <a:ea typeface="+mn-ea"/>
                <a:cs typeface="+mn-cs"/>
              </a:rPr>
              <a:t> establish</a:t>
            </a:r>
            <a:r>
              <a:rPr lang="en-US" sz="1200" kern="1200" dirty="0" err="1">
                <a:solidFill>
                  <a:schemeClr val="tx1"/>
                </a:solidFill>
                <a:effectLst/>
                <a:latin typeface="+mn-lt"/>
                <a:ea typeface="+mn-ea"/>
                <a:cs typeface="+mn-cs"/>
              </a:rPr>
              <a:t>ment</a:t>
            </a:r>
            <a:r>
              <a:rPr lang="en-US" sz="1200" kern="1200" dirty="0">
                <a:solidFill>
                  <a:schemeClr val="tx1"/>
                </a:solidFill>
                <a:effectLst/>
                <a:latin typeface="+mn-lt"/>
                <a:ea typeface="+mn-ea"/>
                <a:cs typeface="+mn-cs"/>
              </a:rPr>
              <a:t> of</a:t>
            </a:r>
            <a:r>
              <a:rPr lang="x-none" sz="1200" kern="1200" dirty="0">
                <a:solidFill>
                  <a:schemeClr val="tx1"/>
                </a:solidFill>
                <a:effectLst/>
                <a:latin typeface="+mn-lt"/>
                <a:ea typeface="+mn-ea"/>
                <a:cs typeface="+mn-cs"/>
              </a:rPr>
              <a:t> the framework within which health care is provided to the </a:t>
            </a:r>
            <a:r>
              <a:rPr lang="en-US" sz="1200" kern="1200" dirty="0">
                <a:solidFill>
                  <a:schemeClr val="tx1"/>
                </a:solidFill>
                <a:effectLst/>
                <a:latin typeface="+mn-lt"/>
                <a:ea typeface="+mn-ea"/>
                <a:cs typeface="+mn-cs"/>
              </a:rPr>
              <a:t>all</a:t>
            </a:r>
            <a:r>
              <a:rPr lang="x-none" sz="1200" kern="1200" dirty="0">
                <a:solidFill>
                  <a:schemeClr val="tx1"/>
                </a:solidFill>
                <a:effectLst/>
                <a:latin typeface="+mn-lt"/>
                <a:ea typeface="+mn-ea"/>
                <a:cs typeface="+mn-cs"/>
              </a:rPr>
              <a:t> citizens. The policymakers </a:t>
            </a:r>
            <a:r>
              <a:rPr lang="en-US" sz="1200" kern="1200" dirty="0">
                <a:solidFill>
                  <a:schemeClr val="tx1"/>
                </a:solidFill>
                <a:effectLst/>
                <a:latin typeface="+mn-lt"/>
                <a:ea typeface="+mn-ea"/>
                <a:cs typeface="+mn-cs"/>
              </a:rPr>
              <a:t>also </a:t>
            </a:r>
            <a:r>
              <a:rPr lang="x-none" sz="1200" kern="1200" dirty="0">
                <a:solidFill>
                  <a:schemeClr val="tx1"/>
                </a:solidFill>
                <a:effectLst/>
                <a:latin typeface="+mn-lt"/>
                <a:ea typeface="+mn-ea"/>
                <a:cs typeface="+mn-cs"/>
              </a:rPr>
              <a:t>aggregate data from</a:t>
            </a:r>
            <a:r>
              <a:rPr lang="en-US" sz="1200" kern="1200" dirty="0">
                <a:solidFill>
                  <a:schemeClr val="tx1"/>
                </a:solidFill>
                <a:effectLst/>
                <a:latin typeface="+mn-lt"/>
                <a:ea typeface="+mn-ea"/>
                <a:cs typeface="+mn-cs"/>
              </a:rPr>
              <a:t> providers, </a:t>
            </a:r>
            <a:r>
              <a:rPr lang="x-none" sz="1200" kern="1200" dirty="0">
                <a:solidFill>
                  <a:schemeClr val="tx1"/>
                </a:solidFill>
                <a:effectLst/>
                <a:latin typeface="+mn-lt"/>
                <a:ea typeface="+mn-ea"/>
                <a:cs typeface="+mn-cs"/>
              </a:rPr>
              <a:t> patients</a:t>
            </a:r>
            <a:r>
              <a:rPr lang="en-US" sz="1200" kern="1200" dirty="0">
                <a:solidFill>
                  <a:schemeClr val="tx1"/>
                </a:solidFill>
                <a:effectLst/>
                <a:latin typeface="+mn-lt"/>
                <a:ea typeface="+mn-ea"/>
                <a:cs typeface="+mn-cs"/>
              </a:rPr>
              <a:t> </a:t>
            </a:r>
            <a:r>
              <a:rPr lang="x-none" sz="1200" kern="1200" dirty="0">
                <a:solidFill>
                  <a:schemeClr val="tx1"/>
                </a:solidFill>
                <a:effectLst/>
                <a:latin typeface="+mn-lt"/>
                <a:ea typeface="+mn-ea"/>
                <a:cs typeface="+mn-cs"/>
              </a:rPr>
              <a:t>and payors to develop population-level metrics that</a:t>
            </a:r>
            <a:r>
              <a:rPr lang="en-US" sz="1200" kern="1200" dirty="0">
                <a:solidFill>
                  <a:schemeClr val="tx1"/>
                </a:solidFill>
                <a:effectLst/>
                <a:latin typeface="+mn-lt"/>
                <a:ea typeface="+mn-ea"/>
                <a:cs typeface="+mn-cs"/>
              </a:rPr>
              <a:t>  give clear and detailed</a:t>
            </a:r>
            <a:r>
              <a:rPr lang="x-none" sz="1200" kern="1200" dirty="0">
                <a:solidFill>
                  <a:schemeClr val="tx1"/>
                </a:solidFill>
                <a:effectLst/>
                <a:latin typeface="+mn-lt"/>
                <a:ea typeface="+mn-ea"/>
                <a:cs typeface="+mn-cs"/>
              </a:rPr>
              <a:t> inform</a:t>
            </a:r>
            <a:r>
              <a:rPr lang="en-US" sz="1200" kern="1200" dirty="0" err="1">
                <a:solidFill>
                  <a:schemeClr val="tx1"/>
                </a:solidFill>
                <a:effectLst/>
                <a:latin typeface="+mn-lt"/>
                <a:ea typeface="+mn-ea"/>
                <a:cs typeface="+mn-cs"/>
              </a:rPr>
              <a:t>ation</a:t>
            </a:r>
            <a:r>
              <a:rPr lang="en-US" sz="1200" kern="1200" dirty="0">
                <a:solidFill>
                  <a:schemeClr val="tx1"/>
                </a:solidFill>
                <a:effectLst/>
                <a:latin typeface="+mn-lt"/>
                <a:ea typeface="+mn-ea"/>
                <a:cs typeface="+mn-cs"/>
              </a:rPr>
              <a:t> about</a:t>
            </a:r>
            <a:r>
              <a:rPr lang="x-none" sz="1200" kern="1200" dirty="0">
                <a:solidFill>
                  <a:schemeClr val="tx1"/>
                </a:solidFill>
                <a:effectLst/>
                <a:latin typeface="+mn-lt"/>
                <a:ea typeface="+mn-ea"/>
                <a:cs typeface="+mn-cs"/>
              </a:rPr>
              <a:t> their health and</a:t>
            </a:r>
            <a:r>
              <a:rPr lang="en-US" sz="1200" kern="1200" dirty="0">
                <a:solidFill>
                  <a:schemeClr val="tx1"/>
                </a:solidFill>
                <a:effectLst/>
                <a:latin typeface="+mn-lt"/>
                <a:ea typeface="+mn-ea"/>
                <a:cs typeface="+mn-cs"/>
              </a:rPr>
              <a:t> policies of</a:t>
            </a:r>
            <a:r>
              <a:rPr lang="x-none" sz="1200" kern="1200" dirty="0">
                <a:solidFill>
                  <a:schemeClr val="tx1"/>
                </a:solidFill>
                <a:effectLst/>
                <a:latin typeface="+mn-lt"/>
                <a:ea typeface="+mn-ea"/>
                <a:cs typeface="+mn-cs"/>
              </a:rPr>
              <a:t> health economic</a:t>
            </a:r>
            <a:r>
              <a:rPr lang="en-US" sz="1200" kern="1200" dirty="0">
                <a:solidFill>
                  <a:schemeClr val="tx1"/>
                </a:solidFill>
                <a:effectLst/>
                <a:latin typeface="+mn-lt"/>
                <a:ea typeface="+mn-ea"/>
                <a:cs typeface="+mn-cs"/>
              </a:rPr>
              <a:t>. </a:t>
            </a:r>
            <a:endParaRPr lang="x-none" dirty="0"/>
          </a:p>
        </p:txBody>
      </p:sp>
      <p:sp>
        <p:nvSpPr>
          <p:cNvPr id="4" name="Slide Number Placeholder 3"/>
          <p:cNvSpPr>
            <a:spLocks noGrp="1"/>
          </p:cNvSpPr>
          <p:nvPr>
            <p:ph type="sldNum" sz="quarter" idx="10"/>
          </p:nvPr>
        </p:nvSpPr>
        <p:spPr/>
        <p:txBody>
          <a:bodyPr/>
          <a:lstStyle/>
          <a:p>
            <a:fld id="{1721448D-F12F-450F-AC49-E4DEFF871B5A}" type="slidenum">
              <a:rPr lang="x-none" smtClean="0"/>
              <a:t>6</a:t>
            </a:fld>
            <a:endParaRPr lang="x-none"/>
          </a:p>
        </p:txBody>
      </p:sp>
    </p:spTree>
    <p:extLst>
      <p:ext uri="{BB962C8B-B14F-4D97-AF65-F5344CB8AC3E}">
        <p14:creationId xmlns:p14="http://schemas.microsoft.com/office/powerpoint/2010/main" val="642683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x-none" sz="1200" kern="1200" dirty="0">
                <a:solidFill>
                  <a:schemeClr val="tx1"/>
                </a:solidFill>
                <a:effectLst/>
                <a:latin typeface="+mn-lt"/>
                <a:ea typeface="+mn-ea"/>
                <a:cs typeface="+mn-cs"/>
              </a:rPr>
              <a:t>Payors operationalize the financial elements of the policy framework</a:t>
            </a:r>
            <a:r>
              <a:rPr lang="en-US" sz="1200" kern="1200" dirty="0">
                <a:solidFill>
                  <a:schemeClr val="tx1"/>
                </a:solidFill>
                <a:effectLst/>
                <a:latin typeface="+mn-lt"/>
                <a:ea typeface="+mn-ea"/>
                <a:cs typeface="+mn-cs"/>
              </a:rPr>
              <a:t> by</a:t>
            </a:r>
            <a:r>
              <a:rPr lang="x-none" sz="1200" kern="1200" dirty="0">
                <a:solidFill>
                  <a:schemeClr val="tx1"/>
                </a:solidFill>
                <a:effectLst/>
                <a:latin typeface="+mn-lt"/>
                <a:ea typeface="+mn-ea"/>
                <a:cs typeface="+mn-cs"/>
              </a:rPr>
              <a:t> </a:t>
            </a:r>
            <a:r>
              <a:rPr lang="x-none" sz="1200" kern="1200" dirty="0" err="1">
                <a:solidFill>
                  <a:schemeClr val="tx1"/>
                </a:solidFill>
                <a:effectLst/>
                <a:latin typeface="+mn-lt"/>
                <a:ea typeface="+mn-ea"/>
                <a:cs typeface="+mn-cs"/>
              </a:rPr>
              <a:t>enroll</a:t>
            </a:r>
            <a:r>
              <a:rPr lang="en-US" sz="1200" kern="1200" dirty="0" err="1">
                <a:solidFill>
                  <a:schemeClr val="tx1"/>
                </a:solidFill>
                <a:effectLst/>
                <a:latin typeface="+mn-lt"/>
                <a:ea typeface="+mn-ea"/>
                <a:cs typeface="+mn-cs"/>
              </a:rPr>
              <a:t>ing</a:t>
            </a:r>
            <a:r>
              <a:rPr lang="x-none" sz="1200" kern="1200" dirty="0">
                <a:solidFill>
                  <a:schemeClr val="tx1"/>
                </a:solidFill>
                <a:effectLst/>
                <a:latin typeface="+mn-lt"/>
                <a:ea typeface="+mn-ea"/>
                <a:cs typeface="+mn-cs"/>
              </a:rPr>
              <a:t> patients as beneficiaries. They procure </a:t>
            </a:r>
            <a:r>
              <a:rPr lang="en-US" sz="1200" kern="1200" dirty="0">
                <a:solidFill>
                  <a:schemeClr val="tx1"/>
                </a:solidFill>
                <a:effectLst/>
                <a:latin typeface="+mn-lt"/>
                <a:ea typeface="+mn-ea"/>
                <a:cs typeface="+mn-cs"/>
              </a:rPr>
              <a:t>health </a:t>
            </a:r>
            <a:r>
              <a:rPr lang="x-none" sz="1200" kern="1200" dirty="0">
                <a:solidFill>
                  <a:schemeClr val="tx1"/>
                </a:solidFill>
                <a:effectLst/>
                <a:latin typeface="+mn-lt"/>
                <a:ea typeface="+mn-ea"/>
                <a:cs typeface="+mn-cs"/>
              </a:rPr>
              <a:t>care services from the providers on behalf of their patient beneficiaries. They also </a:t>
            </a:r>
            <a:r>
              <a:rPr lang="en-US" sz="1200" kern="1200" dirty="0">
                <a:solidFill>
                  <a:schemeClr val="tx1"/>
                </a:solidFill>
                <a:effectLst/>
                <a:latin typeface="+mn-lt"/>
                <a:ea typeface="+mn-ea"/>
                <a:cs typeface="+mn-cs"/>
              </a:rPr>
              <a:t>ensure </a:t>
            </a:r>
            <a:r>
              <a:rPr lang="x-none" sz="1200" kern="1200" dirty="0">
                <a:solidFill>
                  <a:schemeClr val="tx1"/>
                </a:solidFill>
                <a:effectLst/>
                <a:latin typeface="+mn-lt"/>
                <a:ea typeface="+mn-ea"/>
                <a:cs typeface="+mn-cs"/>
              </a:rPr>
              <a:t>financial sustainability of the </a:t>
            </a:r>
            <a:r>
              <a:rPr lang="en-US" sz="1200" kern="1200" dirty="0">
                <a:solidFill>
                  <a:schemeClr val="tx1"/>
                </a:solidFill>
                <a:effectLst/>
                <a:latin typeface="+mn-lt"/>
                <a:ea typeface="+mn-ea"/>
                <a:cs typeface="+mn-cs"/>
              </a:rPr>
              <a:t>health </a:t>
            </a:r>
            <a:r>
              <a:rPr lang="x-none" sz="1200" kern="1200" dirty="0">
                <a:solidFill>
                  <a:schemeClr val="tx1"/>
                </a:solidFill>
                <a:effectLst/>
                <a:latin typeface="+mn-lt"/>
                <a:ea typeface="+mn-ea"/>
                <a:cs typeface="+mn-cs"/>
              </a:rPr>
              <a:t>care program.</a:t>
            </a:r>
            <a:r>
              <a:rPr lang="en-US" sz="1200" kern="1200" dirty="0">
                <a:solidFill>
                  <a:schemeClr val="tx1"/>
                </a:solidFill>
                <a:effectLst/>
                <a:latin typeface="+mn-lt"/>
                <a:ea typeface="+mn-ea"/>
                <a:cs typeface="+mn-cs"/>
              </a:rPr>
              <a:t> </a:t>
            </a:r>
            <a:r>
              <a:rPr lang="x-none" sz="1200" kern="1200" dirty="0">
                <a:solidFill>
                  <a:schemeClr val="tx1"/>
                </a:solidFill>
                <a:effectLst/>
                <a:latin typeface="+mn-lt"/>
                <a:ea typeface="+mn-ea"/>
                <a:cs typeface="+mn-cs"/>
              </a:rPr>
              <a:t>Providers </a:t>
            </a:r>
            <a:r>
              <a:rPr lang="en-US" sz="1200" kern="1200" dirty="0">
                <a:solidFill>
                  <a:schemeClr val="tx1"/>
                </a:solidFill>
                <a:effectLst/>
                <a:latin typeface="+mn-lt"/>
                <a:ea typeface="+mn-ea"/>
                <a:cs typeface="+mn-cs"/>
              </a:rPr>
              <a:t>are responsible for </a:t>
            </a:r>
            <a:r>
              <a:rPr lang="x-none" sz="1200" kern="1200" dirty="0" err="1">
                <a:solidFill>
                  <a:schemeClr val="tx1"/>
                </a:solidFill>
                <a:effectLst/>
                <a:latin typeface="+mn-lt"/>
                <a:ea typeface="+mn-ea"/>
                <a:cs typeface="+mn-cs"/>
              </a:rPr>
              <a:t>operationaliz</a:t>
            </a:r>
            <a:r>
              <a:rPr lang="en-US" sz="1200" kern="1200" dirty="0" err="1">
                <a:solidFill>
                  <a:schemeClr val="tx1"/>
                </a:solidFill>
                <a:effectLst/>
                <a:latin typeface="+mn-lt"/>
                <a:ea typeface="+mn-ea"/>
                <a:cs typeface="+mn-cs"/>
              </a:rPr>
              <a:t>ing</a:t>
            </a:r>
            <a:r>
              <a:rPr lang="x-none" sz="1200" kern="1200" dirty="0">
                <a:solidFill>
                  <a:schemeClr val="tx1"/>
                </a:solidFill>
                <a:effectLst/>
                <a:latin typeface="+mn-lt"/>
                <a:ea typeface="+mn-ea"/>
                <a:cs typeface="+mn-cs"/>
              </a:rPr>
              <a:t> care delivery within the policy framework. They </a:t>
            </a:r>
            <a:r>
              <a:rPr lang="en-US" sz="1200" kern="1200" dirty="0">
                <a:solidFill>
                  <a:schemeClr val="tx1"/>
                </a:solidFill>
                <a:effectLst/>
                <a:latin typeface="+mn-lt"/>
                <a:ea typeface="+mn-ea"/>
                <a:cs typeface="+mn-cs"/>
              </a:rPr>
              <a:t>provide</a:t>
            </a:r>
            <a:r>
              <a:rPr lang="x-none" sz="1200" kern="1200" dirty="0">
                <a:solidFill>
                  <a:schemeClr val="tx1"/>
                </a:solidFill>
                <a:effectLst/>
                <a:latin typeface="+mn-lt"/>
                <a:ea typeface="+mn-ea"/>
                <a:cs typeface="+mn-cs"/>
              </a:rPr>
              <a:t> health services to</a:t>
            </a:r>
            <a:r>
              <a:rPr lang="en-US" sz="1200" kern="1200" dirty="0">
                <a:solidFill>
                  <a:schemeClr val="tx1"/>
                </a:solidFill>
                <a:effectLst/>
                <a:latin typeface="+mn-lt"/>
                <a:ea typeface="+mn-ea"/>
                <a:cs typeface="+mn-cs"/>
              </a:rPr>
              <a:t> all</a:t>
            </a:r>
            <a:r>
              <a:rPr lang="x-none" sz="1200" kern="1200" dirty="0">
                <a:solidFill>
                  <a:schemeClr val="tx1"/>
                </a:solidFill>
                <a:effectLst/>
                <a:latin typeface="+mn-lt"/>
                <a:ea typeface="+mn-ea"/>
                <a:cs typeface="+mn-cs"/>
              </a:rPr>
              <a:t> patients and maintain </a:t>
            </a:r>
            <a:r>
              <a:rPr lang="en-US" sz="1200" kern="1200" dirty="0">
                <a:solidFill>
                  <a:schemeClr val="tx1"/>
                </a:solidFill>
                <a:effectLst/>
                <a:latin typeface="+mn-lt"/>
                <a:ea typeface="+mn-ea"/>
                <a:cs typeface="+mn-cs"/>
              </a:rPr>
              <a:t>their </a:t>
            </a:r>
            <a:r>
              <a:rPr lang="x-none" sz="1200" kern="1200" dirty="0">
                <a:solidFill>
                  <a:schemeClr val="tx1"/>
                </a:solidFill>
                <a:effectLst/>
                <a:latin typeface="+mn-lt"/>
                <a:ea typeface="+mn-ea"/>
                <a:cs typeface="+mn-cs"/>
              </a:rPr>
              <a:t>health information</a:t>
            </a:r>
            <a:r>
              <a:rPr lang="en-US" sz="1200" kern="1200" dirty="0">
                <a:solidFill>
                  <a:schemeClr val="tx1"/>
                </a:solidFill>
                <a:effectLst/>
                <a:latin typeface="+mn-lt"/>
                <a:ea typeface="+mn-ea"/>
                <a:cs typeface="+mn-cs"/>
              </a:rPr>
              <a:t>. </a:t>
            </a:r>
            <a:endParaRPr lang="x-none" dirty="0"/>
          </a:p>
        </p:txBody>
      </p:sp>
      <p:sp>
        <p:nvSpPr>
          <p:cNvPr id="4" name="Slide Number Placeholder 3"/>
          <p:cNvSpPr>
            <a:spLocks noGrp="1"/>
          </p:cNvSpPr>
          <p:nvPr>
            <p:ph type="sldNum" sz="quarter" idx="10"/>
          </p:nvPr>
        </p:nvSpPr>
        <p:spPr/>
        <p:txBody>
          <a:bodyPr/>
          <a:lstStyle/>
          <a:p>
            <a:fld id="{1721448D-F12F-450F-AC49-E4DEFF871B5A}" type="slidenum">
              <a:rPr lang="x-none" smtClean="0"/>
              <a:t>7</a:t>
            </a:fld>
            <a:endParaRPr lang="x-none"/>
          </a:p>
        </p:txBody>
      </p:sp>
    </p:spTree>
    <p:extLst>
      <p:ext uri="{BB962C8B-B14F-4D97-AF65-F5344CB8AC3E}">
        <p14:creationId xmlns:p14="http://schemas.microsoft.com/office/powerpoint/2010/main" val="1383375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Delta Memorial Hospital  accepts various modes of payment including cash, cheques and credit cards for account payment. DMH uses online payments whereby clients are expected to create a portal with the portal with hospital. Health insurance plans such as Medicaid and Medicare are used in DMH to finance products and services. Payment discounts and charitable health care service discounts on the basis of Federal Poverty Guidelines (Eisenberg et al., 2015).</a:t>
            </a:r>
            <a:endParaRPr lang="x-none" dirty="0"/>
          </a:p>
        </p:txBody>
      </p:sp>
      <p:sp>
        <p:nvSpPr>
          <p:cNvPr id="4" name="Slide Number Placeholder 3"/>
          <p:cNvSpPr>
            <a:spLocks noGrp="1"/>
          </p:cNvSpPr>
          <p:nvPr>
            <p:ph type="sldNum" sz="quarter" idx="10"/>
          </p:nvPr>
        </p:nvSpPr>
        <p:spPr/>
        <p:txBody>
          <a:bodyPr/>
          <a:lstStyle/>
          <a:p>
            <a:fld id="{1721448D-F12F-450F-AC49-E4DEFF871B5A}" type="slidenum">
              <a:rPr lang="x-none" smtClean="0"/>
              <a:t>8</a:t>
            </a:fld>
            <a:endParaRPr lang="x-none"/>
          </a:p>
        </p:txBody>
      </p:sp>
    </p:spTree>
    <p:extLst>
      <p:ext uri="{BB962C8B-B14F-4D97-AF65-F5344CB8AC3E}">
        <p14:creationId xmlns:p14="http://schemas.microsoft.com/office/powerpoint/2010/main" val="4163248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Technology is associated with improved methods of providing health care for example less invasive procedures hence reducing risk of infections. Advanced technology can make some of the health café facilities become obsolete due to the stiff competition from other health care facilities which are technologically-oriented. Increased number of patients leads to overcrowding, spread of infections and poor quality services in health care facilities. Due to technology, electronic health recording has been very useful as it safeguards patients’ information and health facility data hence ensuring privacy and confidentiality. An increased consumer focus is could be useful in reducing the need for a wide geographic coverage of health care plans. Additionally, this makes the patients choose personal physicians and establish hospitals near their residential areas (Concannon et al, 2014). </a:t>
            </a:r>
            <a:endParaRPr lang="x-none" dirty="0"/>
          </a:p>
        </p:txBody>
      </p:sp>
      <p:sp>
        <p:nvSpPr>
          <p:cNvPr id="4" name="Slide Number Placeholder 3"/>
          <p:cNvSpPr>
            <a:spLocks noGrp="1"/>
          </p:cNvSpPr>
          <p:nvPr>
            <p:ph type="sldNum" sz="quarter" idx="10"/>
          </p:nvPr>
        </p:nvSpPr>
        <p:spPr/>
        <p:txBody>
          <a:bodyPr/>
          <a:lstStyle/>
          <a:p>
            <a:fld id="{1721448D-F12F-450F-AC49-E4DEFF871B5A}" type="slidenum">
              <a:rPr lang="x-none" smtClean="0"/>
              <a:t>9</a:t>
            </a:fld>
            <a:endParaRPr lang="x-none"/>
          </a:p>
        </p:txBody>
      </p:sp>
    </p:spTree>
    <p:extLst>
      <p:ext uri="{BB962C8B-B14F-4D97-AF65-F5344CB8AC3E}">
        <p14:creationId xmlns:p14="http://schemas.microsoft.com/office/powerpoint/2010/main" val="3586178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health care for most of clients becomes</a:t>
            </a:r>
            <a:r>
              <a:rPr lang="x-none" sz="1200" kern="1200" dirty="0">
                <a:solidFill>
                  <a:schemeClr val="tx1"/>
                </a:solidFill>
                <a:effectLst/>
                <a:latin typeface="+mn-lt"/>
                <a:ea typeface="+mn-ea"/>
                <a:cs typeface="+mn-cs"/>
              </a:rPr>
              <a:t> more regularized</a:t>
            </a:r>
            <a:r>
              <a:rPr lang="en-US" sz="1200" kern="1200" dirty="0">
                <a:solidFill>
                  <a:schemeClr val="tx1"/>
                </a:solidFill>
                <a:effectLst/>
                <a:latin typeface="+mn-lt"/>
                <a:ea typeface="+mn-ea"/>
                <a:cs typeface="+mn-cs"/>
              </a:rPr>
              <a:t>, </a:t>
            </a:r>
            <a:r>
              <a:rPr lang="x-none" sz="1200" kern="1200" dirty="0">
                <a:solidFill>
                  <a:schemeClr val="tx1"/>
                </a:solidFill>
                <a:effectLst/>
                <a:latin typeface="+mn-lt"/>
                <a:ea typeface="+mn-ea"/>
                <a:cs typeface="+mn-cs"/>
              </a:rPr>
              <a:t>process and outcomes data </a:t>
            </a:r>
            <a:r>
              <a:rPr lang="en-US" sz="1200" kern="1200" dirty="0">
                <a:solidFill>
                  <a:schemeClr val="tx1"/>
                </a:solidFill>
                <a:effectLst/>
                <a:latin typeface="+mn-lt"/>
                <a:ea typeface="+mn-ea"/>
                <a:cs typeface="+mn-cs"/>
              </a:rPr>
              <a:t> will be</a:t>
            </a:r>
            <a:r>
              <a:rPr lang="x-none" sz="1200" kern="1200" dirty="0">
                <a:solidFill>
                  <a:schemeClr val="tx1"/>
                </a:solidFill>
                <a:effectLst/>
                <a:latin typeface="+mn-lt"/>
                <a:ea typeface="+mn-ea"/>
                <a:cs typeface="+mn-cs"/>
              </a:rPr>
              <a:t> more simila</a:t>
            </a:r>
            <a:r>
              <a:rPr lang="en-US" sz="1200" kern="1200" dirty="0">
                <a:solidFill>
                  <a:schemeClr val="tx1"/>
                </a:solidFill>
                <a:effectLst/>
                <a:latin typeface="+mn-lt"/>
                <a:ea typeface="+mn-ea"/>
                <a:cs typeface="+mn-cs"/>
              </a:rPr>
              <a:t>r and </a:t>
            </a:r>
            <a:r>
              <a:rPr lang="x-none" sz="1200" kern="1200" dirty="0">
                <a:solidFill>
                  <a:schemeClr val="tx1"/>
                </a:solidFill>
                <a:effectLst/>
                <a:latin typeface="+mn-lt"/>
                <a:ea typeface="+mn-ea"/>
                <a:cs typeface="+mn-cs"/>
              </a:rPr>
              <a:t> competition among</a:t>
            </a:r>
            <a:r>
              <a:rPr lang="en-US" sz="1200" kern="1200" dirty="0">
                <a:solidFill>
                  <a:schemeClr val="tx1"/>
                </a:solidFill>
                <a:effectLst/>
                <a:latin typeface="+mn-lt"/>
                <a:ea typeface="+mn-ea"/>
                <a:cs typeface="+mn-cs"/>
              </a:rPr>
              <a:t> health care</a:t>
            </a:r>
            <a:r>
              <a:rPr lang="x-none" sz="1200" kern="1200" dirty="0">
                <a:solidFill>
                  <a:schemeClr val="tx1"/>
                </a:solidFill>
                <a:effectLst/>
                <a:latin typeface="+mn-lt"/>
                <a:ea typeface="+mn-ea"/>
                <a:cs typeface="+mn-cs"/>
              </a:rPr>
              <a:t> practitioners will be</a:t>
            </a:r>
            <a:r>
              <a:rPr lang="en-US" sz="1200" kern="1200" dirty="0">
                <a:solidFill>
                  <a:schemeClr val="tx1"/>
                </a:solidFill>
                <a:effectLst/>
                <a:latin typeface="+mn-lt"/>
                <a:ea typeface="+mn-ea"/>
                <a:cs typeface="+mn-cs"/>
              </a:rPr>
              <a:t> less</a:t>
            </a:r>
            <a:r>
              <a:rPr lang="x-none" sz="1200" kern="1200" dirty="0">
                <a:solidFill>
                  <a:schemeClr val="tx1"/>
                </a:solidFill>
                <a:effectLst/>
                <a:latin typeface="+mn-lt"/>
                <a:ea typeface="+mn-ea"/>
                <a:cs typeface="+mn-cs"/>
              </a:rPr>
              <a:t> based </a:t>
            </a:r>
            <a:r>
              <a:rPr lang="en-US" sz="1200" kern="1200" dirty="0">
                <a:solidFill>
                  <a:schemeClr val="tx1"/>
                </a:solidFill>
                <a:effectLst/>
                <a:latin typeface="+mn-lt"/>
                <a:ea typeface="+mn-ea"/>
                <a:cs typeface="+mn-cs"/>
              </a:rPr>
              <a:t>on</a:t>
            </a:r>
            <a:r>
              <a:rPr lang="x-none" sz="1200" kern="1200" dirty="0">
                <a:solidFill>
                  <a:schemeClr val="tx1"/>
                </a:solidFill>
                <a:effectLst/>
                <a:latin typeface="+mn-lt"/>
                <a:ea typeface="+mn-ea"/>
                <a:cs typeface="+mn-cs"/>
              </a:rPr>
              <a:t> best outcomes for common</a:t>
            </a:r>
            <a:r>
              <a:rPr lang="en-US" sz="1200" kern="1200" dirty="0">
                <a:solidFill>
                  <a:schemeClr val="tx1"/>
                </a:solidFill>
                <a:effectLst/>
                <a:latin typeface="+mn-lt"/>
                <a:ea typeface="+mn-ea"/>
                <a:cs typeface="+mn-cs"/>
              </a:rPr>
              <a:t> medical</a:t>
            </a:r>
            <a:r>
              <a:rPr lang="x-none"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conditions</a:t>
            </a:r>
            <a:r>
              <a:rPr lang="x-none" sz="1200" kern="1200" dirty="0">
                <a:solidFill>
                  <a:schemeClr val="tx1"/>
                </a:solidFill>
                <a:effectLst/>
                <a:latin typeface="+mn-lt"/>
                <a:ea typeface="+mn-ea"/>
                <a:cs typeface="+mn-cs"/>
              </a:rPr>
              <a:t> and  innovat</a:t>
            </a:r>
            <a:r>
              <a:rPr lang="en-US" sz="1200" kern="1200" dirty="0" err="1">
                <a:solidFill>
                  <a:schemeClr val="tx1"/>
                </a:solidFill>
                <a:effectLst/>
                <a:latin typeface="+mn-lt"/>
                <a:ea typeface="+mn-ea"/>
                <a:cs typeface="+mn-cs"/>
              </a:rPr>
              <a:t>iveness</a:t>
            </a:r>
            <a:r>
              <a:rPr lang="en-US" sz="1200" kern="1200" dirty="0">
                <a:solidFill>
                  <a:schemeClr val="tx1"/>
                </a:solidFill>
                <a:effectLst/>
                <a:latin typeface="+mn-lt"/>
                <a:ea typeface="+mn-ea"/>
                <a:cs typeface="+mn-cs"/>
              </a:rPr>
              <a:t> hence necessitating </a:t>
            </a:r>
            <a:r>
              <a:rPr lang="x-none" sz="1200" kern="1200" dirty="0">
                <a:solidFill>
                  <a:schemeClr val="tx1"/>
                </a:solidFill>
                <a:effectLst/>
                <a:latin typeface="+mn-lt"/>
                <a:ea typeface="+mn-ea"/>
                <a:cs typeface="+mn-cs"/>
              </a:rPr>
              <a:t>develop</a:t>
            </a:r>
            <a:r>
              <a:rPr lang="en-US" sz="1200" kern="1200" dirty="0" err="1">
                <a:solidFill>
                  <a:schemeClr val="tx1"/>
                </a:solidFill>
                <a:effectLst/>
                <a:latin typeface="+mn-lt"/>
                <a:ea typeface="+mn-ea"/>
                <a:cs typeface="+mn-cs"/>
              </a:rPr>
              <a:t>ment</a:t>
            </a:r>
            <a:r>
              <a:rPr lang="en-US" sz="1200" kern="1200" dirty="0">
                <a:solidFill>
                  <a:schemeClr val="tx1"/>
                </a:solidFill>
                <a:effectLst/>
                <a:latin typeface="+mn-lt"/>
                <a:ea typeface="+mn-ea"/>
                <a:cs typeface="+mn-cs"/>
              </a:rPr>
              <a:t> of</a:t>
            </a:r>
            <a:r>
              <a:rPr lang="x-none" sz="1200" kern="1200" dirty="0">
                <a:solidFill>
                  <a:schemeClr val="tx1"/>
                </a:solidFill>
                <a:effectLst/>
                <a:latin typeface="+mn-lt"/>
                <a:ea typeface="+mn-ea"/>
                <a:cs typeface="+mn-cs"/>
              </a:rPr>
              <a:t> the best </a:t>
            </a:r>
            <a:r>
              <a:rPr lang="en-US" sz="1200" kern="1200" dirty="0">
                <a:solidFill>
                  <a:schemeClr val="tx1"/>
                </a:solidFill>
                <a:effectLst/>
                <a:latin typeface="+mn-lt"/>
                <a:ea typeface="+mn-ea"/>
                <a:cs typeface="+mn-cs"/>
              </a:rPr>
              <a:t> models of health </a:t>
            </a:r>
            <a:r>
              <a:rPr lang="x-none" sz="1200" kern="1200" dirty="0">
                <a:solidFill>
                  <a:schemeClr val="tx1"/>
                </a:solidFill>
                <a:effectLst/>
                <a:latin typeface="+mn-lt"/>
                <a:ea typeface="+mn-ea"/>
                <a:cs typeface="+mn-cs"/>
              </a:rPr>
              <a:t>care delivery for</a:t>
            </a:r>
            <a:r>
              <a:rPr lang="en-US" sz="1200" kern="1200" dirty="0">
                <a:solidFill>
                  <a:schemeClr val="tx1"/>
                </a:solidFill>
                <a:effectLst/>
                <a:latin typeface="+mn-lt"/>
                <a:ea typeface="+mn-ea"/>
                <a:cs typeface="+mn-cs"/>
              </a:rPr>
              <a:t> all</a:t>
            </a:r>
            <a:r>
              <a:rPr lang="x-none" sz="1200" kern="1200" dirty="0">
                <a:solidFill>
                  <a:schemeClr val="tx1"/>
                </a:solidFill>
                <a:effectLst/>
                <a:latin typeface="+mn-lt"/>
                <a:ea typeface="+mn-ea"/>
                <a:cs typeface="+mn-cs"/>
              </a:rPr>
              <a:t> patients with common</a:t>
            </a:r>
            <a:r>
              <a:rPr lang="en-US" sz="1200" kern="1200" dirty="0">
                <a:solidFill>
                  <a:schemeClr val="tx1"/>
                </a:solidFill>
                <a:effectLst/>
                <a:latin typeface="+mn-lt"/>
                <a:ea typeface="+mn-ea"/>
                <a:cs typeface="+mn-cs"/>
              </a:rPr>
              <a:t> medical</a:t>
            </a:r>
            <a:r>
              <a:rPr lang="x-none"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conditions. This will also lead to</a:t>
            </a:r>
            <a:r>
              <a:rPr lang="x-none" sz="1200" kern="1200" dirty="0">
                <a:solidFill>
                  <a:schemeClr val="tx1"/>
                </a:solidFill>
                <a:effectLst/>
                <a:latin typeface="+mn-lt"/>
                <a:ea typeface="+mn-ea"/>
                <a:cs typeface="+mn-cs"/>
              </a:rPr>
              <a:t> develop</a:t>
            </a:r>
            <a:r>
              <a:rPr lang="en-US" sz="1200" kern="1200" dirty="0" err="1">
                <a:solidFill>
                  <a:schemeClr val="tx1"/>
                </a:solidFill>
                <a:effectLst/>
                <a:latin typeface="+mn-lt"/>
                <a:ea typeface="+mn-ea"/>
                <a:cs typeface="+mn-cs"/>
              </a:rPr>
              <a:t>ment</a:t>
            </a:r>
            <a:r>
              <a:rPr lang="en-US" sz="1200" kern="1200" dirty="0">
                <a:solidFill>
                  <a:schemeClr val="tx1"/>
                </a:solidFill>
                <a:effectLst/>
                <a:latin typeface="+mn-lt"/>
                <a:ea typeface="+mn-ea"/>
                <a:cs typeface="+mn-cs"/>
              </a:rPr>
              <a:t> of</a:t>
            </a:r>
            <a:r>
              <a:rPr lang="x-none" sz="1200" kern="1200" dirty="0">
                <a:solidFill>
                  <a:schemeClr val="tx1"/>
                </a:solidFill>
                <a:effectLst/>
                <a:latin typeface="+mn-lt"/>
                <a:ea typeface="+mn-ea"/>
                <a:cs typeface="+mn-cs"/>
              </a:rPr>
              <a:t> new strategies for</a:t>
            </a:r>
            <a:r>
              <a:rPr lang="en-US" sz="1200" kern="1200" dirty="0">
                <a:solidFill>
                  <a:schemeClr val="tx1"/>
                </a:solidFill>
                <a:effectLst/>
                <a:latin typeface="+mn-lt"/>
                <a:ea typeface="+mn-ea"/>
                <a:cs typeface="+mn-cs"/>
              </a:rPr>
              <a:t> all</a:t>
            </a:r>
            <a:r>
              <a:rPr lang="x-none" sz="1200" kern="1200" dirty="0">
                <a:solidFill>
                  <a:schemeClr val="tx1"/>
                </a:solidFill>
                <a:effectLst/>
                <a:latin typeface="+mn-lt"/>
                <a:ea typeface="+mn-ea"/>
                <a:cs typeface="+mn-cs"/>
              </a:rPr>
              <a:t> patients with uncommon</a:t>
            </a:r>
            <a:r>
              <a:rPr lang="en-US" sz="1200" kern="1200" dirty="0">
                <a:solidFill>
                  <a:schemeClr val="tx1"/>
                </a:solidFill>
                <a:effectLst/>
                <a:latin typeface="+mn-lt"/>
                <a:ea typeface="+mn-ea"/>
                <a:cs typeface="+mn-cs"/>
              </a:rPr>
              <a:t> medical conditions. In </a:t>
            </a:r>
            <a:r>
              <a:rPr lang="x-none" sz="1200" kern="1200" dirty="0">
                <a:solidFill>
                  <a:schemeClr val="tx1"/>
                </a:solidFill>
                <a:effectLst/>
                <a:latin typeface="+mn-lt"/>
                <a:ea typeface="+mn-ea"/>
                <a:cs typeface="+mn-cs"/>
              </a:rPr>
              <a:t>addition to more efficient billing,</a:t>
            </a:r>
            <a:r>
              <a:rPr lang="en-US" sz="1200" kern="1200" dirty="0">
                <a:solidFill>
                  <a:schemeClr val="tx1"/>
                </a:solidFill>
                <a:effectLst/>
                <a:latin typeface="+mn-lt"/>
                <a:ea typeface="+mn-ea"/>
                <a:cs typeface="+mn-cs"/>
              </a:rPr>
              <a:t> procedure and</a:t>
            </a:r>
            <a:r>
              <a:rPr lang="x-none" sz="1200" kern="1200" dirty="0">
                <a:solidFill>
                  <a:schemeClr val="tx1"/>
                </a:solidFill>
                <a:effectLst/>
                <a:latin typeface="+mn-lt"/>
                <a:ea typeface="+mn-ea"/>
                <a:cs typeface="+mn-cs"/>
              </a:rPr>
              <a:t> tests</a:t>
            </a:r>
            <a:r>
              <a:rPr lang="en-US" sz="1200" kern="1200" dirty="0">
                <a:solidFill>
                  <a:schemeClr val="tx1"/>
                </a:solidFill>
                <a:effectLst/>
                <a:latin typeface="+mn-lt"/>
                <a:ea typeface="+mn-ea"/>
                <a:cs typeface="+mn-cs"/>
              </a:rPr>
              <a:t> that are less wasteful </a:t>
            </a:r>
            <a:r>
              <a:rPr lang="x-none" sz="1200" kern="1200" dirty="0">
                <a:solidFill>
                  <a:schemeClr val="tx1"/>
                </a:solidFill>
                <a:effectLst/>
                <a:latin typeface="+mn-lt"/>
                <a:ea typeface="+mn-ea"/>
                <a:cs typeface="+mn-cs"/>
              </a:rPr>
              <a:t>will be </a:t>
            </a:r>
            <a:r>
              <a:rPr lang="en-US" sz="1200" kern="1200" dirty="0">
                <a:solidFill>
                  <a:schemeClr val="tx1"/>
                </a:solidFill>
                <a:effectLst/>
                <a:latin typeface="+mn-lt"/>
                <a:ea typeface="+mn-ea"/>
                <a:cs typeface="+mn-cs"/>
              </a:rPr>
              <a:t>performed</a:t>
            </a:r>
            <a:r>
              <a:rPr lang="x-none" sz="1200" kern="1200" dirty="0">
                <a:solidFill>
                  <a:schemeClr val="tx1"/>
                </a:solidFill>
                <a:effectLst/>
                <a:latin typeface="+mn-lt"/>
                <a:ea typeface="+mn-ea"/>
                <a:cs typeface="+mn-cs"/>
              </a:rPr>
              <a:t> as better information on appropriate care becomes available</a:t>
            </a:r>
            <a:r>
              <a:rPr lang="en-US" sz="1200" kern="1200" dirty="0">
                <a:solidFill>
                  <a:schemeClr val="tx1"/>
                </a:solidFill>
                <a:effectLst/>
                <a:latin typeface="+mn-lt"/>
                <a:ea typeface="+mn-ea"/>
                <a:cs typeface="+mn-cs"/>
              </a:rPr>
              <a:t>. This will also lead to emergence of </a:t>
            </a:r>
            <a:r>
              <a:rPr lang="x-none" sz="1200" kern="1200" dirty="0">
                <a:solidFill>
                  <a:schemeClr val="tx1"/>
                </a:solidFill>
                <a:effectLst/>
                <a:latin typeface="+mn-lt"/>
                <a:ea typeface="+mn-ea"/>
                <a:cs typeface="+mn-cs"/>
              </a:rPr>
              <a:t>more efficient</a:t>
            </a:r>
            <a:r>
              <a:rPr lang="en-US" sz="1200" kern="1200" dirty="0">
                <a:solidFill>
                  <a:schemeClr val="tx1"/>
                </a:solidFill>
                <a:effectLst/>
                <a:latin typeface="+mn-lt"/>
                <a:ea typeface="+mn-ea"/>
                <a:cs typeface="+mn-cs"/>
              </a:rPr>
              <a:t> health delivery</a:t>
            </a:r>
            <a:r>
              <a:rPr lang="x-none" sz="1200" kern="1200" dirty="0">
                <a:solidFill>
                  <a:schemeClr val="tx1"/>
                </a:solidFill>
                <a:effectLst/>
                <a:latin typeface="+mn-lt"/>
                <a:ea typeface="+mn-ea"/>
                <a:cs typeface="+mn-cs"/>
              </a:rPr>
              <a:t>  models </a:t>
            </a:r>
            <a:r>
              <a:rPr lang="en-US" sz="1200" kern="1200" dirty="0">
                <a:solidFill>
                  <a:schemeClr val="tx1"/>
                </a:solidFill>
                <a:effectLst/>
                <a:latin typeface="+mn-lt"/>
                <a:ea typeface="+mn-ea"/>
                <a:cs typeface="+mn-cs"/>
              </a:rPr>
              <a:t>due to </a:t>
            </a:r>
            <a:r>
              <a:rPr lang="x-none" sz="1200" kern="1200" dirty="0">
                <a:solidFill>
                  <a:schemeClr val="tx1"/>
                </a:solidFill>
                <a:effectLst/>
                <a:latin typeface="+mn-lt"/>
                <a:ea typeface="+mn-ea"/>
                <a:cs typeface="+mn-cs"/>
              </a:rPr>
              <a:t>emerge</a:t>
            </a:r>
            <a:r>
              <a:rPr lang="en-US" sz="1200" kern="1200" dirty="0" err="1">
                <a:solidFill>
                  <a:schemeClr val="tx1"/>
                </a:solidFill>
                <a:effectLst/>
                <a:latin typeface="+mn-lt"/>
                <a:ea typeface="+mn-ea"/>
                <a:cs typeface="+mn-cs"/>
              </a:rPr>
              <a:t>nce</a:t>
            </a:r>
            <a:r>
              <a:rPr lang="x-none"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of advanced</a:t>
            </a:r>
            <a:r>
              <a:rPr lang="x-none" sz="1200" kern="1200" dirty="0">
                <a:solidFill>
                  <a:schemeClr val="tx1"/>
                </a:solidFill>
                <a:effectLst/>
                <a:latin typeface="+mn-lt"/>
                <a:ea typeface="+mn-ea"/>
                <a:cs typeface="+mn-cs"/>
              </a:rPr>
              <a:t> technology for</a:t>
            </a:r>
            <a:r>
              <a:rPr lang="en-US" sz="1200" kern="1200" dirty="0">
                <a:solidFill>
                  <a:schemeClr val="tx1"/>
                </a:solidFill>
                <a:effectLst/>
                <a:latin typeface="+mn-lt"/>
                <a:ea typeface="+mn-ea"/>
                <a:cs typeface="+mn-cs"/>
              </a:rPr>
              <a:t> home-based care</a:t>
            </a:r>
            <a:r>
              <a:rPr lang="x-none" sz="1200" kern="1200" dirty="0">
                <a:solidFill>
                  <a:schemeClr val="tx1"/>
                </a:solidFill>
                <a:effectLst/>
                <a:latin typeface="+mn-lt"/>
                <a:ea typeface="+mn-ea"/>
                <a:cs typeface="+mn-cs"/>
              </a:rPr>
              <a:t> of patients</a:t>
            </a:r>
            <a:r>
              <a:rPr lang="en-US" sz="1200" kern="1200" dirty="0">
                <a:solidFill>
                  <a:schemeClr val="tx1"/>
                </a:solidFill>
                <a:effectLst/>
                <a:latin typeface="+mn-lt"/>
                <a:ea typeface="+mn-ea"/>
                <a:cs typeface="+mn-cs"/>
              </a:rPr>
              <a:t>. Some of these </a:t>
            </a:r>
            <a:r>
              <a:rPr lang="x-none" sz="1200" kern="1200" dirty="0">
                <a:solidFill>
                  <a:schemeClr val="tx1"/>
                </a:solidFill>
                <a:effectLst/>
                <a:latin typeface="+mn-lt"/>
                <a:ea typeface="+mn-ea"/>
                <a:cs typeface="+mn-cs"/>
              </a:rPr>
              <a:t>improvements will be dwarfed by increasing </a:t>
            </a:r>
            <a:r>
              <a:rPr lang="en-US" sz="1200" kern="1200" dirty="0">
                <a:solidFill>
                  <a:schemeClr val="tx1"/>
                </a:solidFill>
                <a:effectLst/>
                <a:latin typeface="+mn-lt"/>
                <a:ea typeface="+mn-ea"/>
                <a:cs typeface="+mn-cs"/>
              </a:rPr>
              <a:t> health care </a:t>
            </a:r>
            <a:r>
              <a:rPr lang="x-none" sz="1200" kern="1200" dirty="0">
                <a:solidFill>
                  <a:schemeClr val="tx1"/>
                </a:solidFill>
                <a:effectLst/>
                <a:latin typeface="+mn-lt"/>
                <a:ea typeface="+mn-ea"/>
                <a:cs typeface="+mn-cs"/>
              </a:rPr>
              <a:t>costs</a:t>
            </a:r>
            <a:r>
              <a:rPr lang="en-US" sz="1200" kern="1200" dirty="0">
                <a:solidFill>
                  <a:schemeClr val="tx1"/>
                </a:solidFill>
                <a:effectLst/>
                <a:latin typeface="+mn-lt"/>
                <a:ea typeface="+mn-ea"/>
                <a:cs typeface="+mn-cs"/>
              </a:rPr>
              <a:t>. Rising of health care</a:t>
            </a:r>
            <a:r>
              <a:rPr lang="x-none" sz="1200" kern="1200" dirty="0">
                <a:solidFill>
                  <a:schemeClr val="tx1"/>
                </a:solidFill>
                <a:effectLst/>
                <a:latin typeface="+mn-lt"/>
                <a:ea typeface="+mn-ea"/>
                <a:cs typeface="+mn-cs"/>
              </a:rPr>
              <a:t> costs</a:t>
            </a:r>
            <a:r>
              <a:rPr lang="en-US" sz="1200" kern="1200" dirty="0">
                <a:solidFill>
                  <a:schemeClr val="tx1"/>
                </a:solidFill>
                <a:effectLst/>
                <a:latin typeface="+mn-lt"/>
                <a:ea typeface="+mn-ea"/>
                <a:cs typeface="+mn-cs"/>
              </a:rPr>
              <a:t> will make</a:t>
            </a:r>
            <a:r>
              <a:rPr lang="x-none" sz="1200" kern="1200" dirty="0">
                <a:solidFill>
                  <a:schemeClr val="tx1"/>
                </a:solidFill>
                <a:effectLst/>
                <a:latin typeface="+mn-lt"/>
                <a:ea typeface="+mn-ea"/>
                <a:cs typeface="+mn-cs"/>
              </a:rPr>
              <a:t> the major payers in the private system</a:t>
            </a:r>
            <a:r>
              <a:rPr lang="en-US" sz="1200" kern="1200" dirty="0">
                <a:solidFill>
                  <a:schemeClr val="tx1"/>
                </a:solidFill>
                <a:effectLst/>
                <a:latin typeface="+mn-lt"/>
                <a:ea typeface="+mn-ea"/>
                <a:cs typeface="+mn-cs"/>
              </a:rPr>
              <a:t> and </a:t>
            </a:r>
            <a:r>
              <a:rPr lang="x-none" sz="1200" kern="1200" dirty="0">
                <a:solidFill>
                  <a:schemeClr val="tx1"/>
                </a:solidFill>
                <a:effectLst/>
                <a:latin typeface="+mn-lt"/>
                <a:ea typeface="+mn-ea"/>
                <a:cs typeface="+mn-cs"/>
              </a:rPr>
              <a:t>the employers</a:t>
            </a:r>
            <a:r>
              <a:rPr lang="en-US" sz="1200" kern="1200" dirty="0">
                <a:solidFill>
                  <a:schemeClr val="tx1"/>
                </a:solidFill>
                <a:effectLst/>
                <a:latin typeface="+mn-lt"/>
                <a:ea typeface="+mn-ea"/>
                <a:cs typeface="+mn-cs"/>
              </a:rPr>
              <a:t> </a:t>
            </a:r>
            <a:r>
              <a:rPr lang="x-none" sz="1200" kern="1200" dirty="0">
                <a:solidFill>
                  <a:schemeClr val="tx1"/>
                </a:solidFill>
                <a:effectLst/>
                <a:latin typeface="+mn-lt"/>
                <a:ea typeface="+mn-ea"/>
                <a:cs typeface="+mn-cs"/>
              </a:rPr>
              <a:t>reduce their costs by</a:t>
            </a:r>
            <a:r>
              <a:rPr lang="en-US" sz="1200" kern="1200" dirty="0">
                <a:solidFill>
                  <a:schemeClr val="tx1"/>
                </a:solidFill>
                <a:effectLst/>
                <a:latin typeface="+mn-lt"/>
                <a:ea typeface="+mn-ea"/>
                <a:cs typeface="+mn-cs"/>
              </a:rPr>
              <a:t> increasing employee burden and</a:t>
            </a:r>
            <a:r>
              <a:rPr lang="x-none" sz="1200" kern="1200" dirty="0">
                <a:solidFill>
                  <a:schemeClr val="tx1"/>
                </a:solidFill>
                <a:effectLst/>
                <a:latin typeface="+mn-lt"/>
                <a:ea typeface="+mn-ea"/>
                <a:cs typeface="+mn-cs"/>
              </a:rPr>
              <a:t> reducing coverage</a:t>
            </a:r>
            <a:r>
              <a:rPr lang="en-US" sz="1200" kern="1200" dirty="0">
                <a:solidFill>
                  <a:schemeClr val="tx1"/>
                </a:solidFill>
                <a:effectLst/>
                <a:latin typeface="+mn-lt"/>
                <a:ea typeface="+mn-ea"/>
                <a:cs typeface="+mn-cs"/>
              </a:rPr>
              <a:t>.</a:t>
            </a:r>
            <a:r>
              <a:rPr lang="x-none"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Consequently, this will lead to less payment for all health care providers (</a:t>
            </a:r>
            <a:r>
              <a:rPr lang="en-US" dirty="0"/>
              <a:t>West et al, 2014).</a:t>
            </a:r>
            <a:endParaRPr lang="x-none" dirty="0"/>
          </a:p>
        </p:txBody>
      </p:sp>
      <p:sp>
        <p:nvSpPr>
          <p:cNvPr id="4" name="Slide Number Placeholder 3"/>
          <p:cNvSpPr>
            <a:spLocks noGrp="1"/>
          </p:cNvSpPr>
          <p:nvPr>
            <p:ph type="sldNum" sz="quarter" idx="10"/>
          </p:nvPr>
        </p:nvSpPr>
        <p:spPr/>
        <p:txBody>
          <a:bodyPr/>
          <a:lstStyle/>
          <a:p>
            <a:fld id="{1721448D-F12F-450F-AC49-E4DEFF871B5A}" type="slidenum">
              <a:rPr lang="x-none" smtClean="0"/>
              <a:t>10</a:t>
            </a:fld>
            <a:endParaRPr lang="x-none"/>
          </a:p>
        </p:txBody>
      </p:sp>
    </p:spTree>
    <p:extLst>
      <p:ext uri="{BB962C8B-B14F-4D97-AF65-F5344CB8AC3E}">
        <p14:creationId xmlns:p14="http://schemas.microsoft.com/office/powerpoint/2010/main" val="26307426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a:xfrm>
            <a:off x="2692397" y="5037663"/>
            <a:ext cx="5214635" cy="279400"/>
          </a:xfrm>
        </p:spPr>
        <p:txBody>
          <a:bodyPr/>
          <a:lstStyle/>
          <a:p>
            <a:endParaRPr lang="x-none"/>
          </a:p>
        </p:txBody>
      </p:sp>
      <p:sp>
        <p:nvSpPr>
          <p:cNvPr id="6" name="Slide Number Placeholder 5"/>
          <p:cNvSpPr>
            <a:spLocks noGrp="1"/>
          </p:cNvSpPr>
          <p:nvPr>
            <p:ph type="sldNum" sz="quarter" idx="12"/>
          </p:nvPr>
        </p:nvSpPr>
        <p:spPr>
          <a:xfrm>
            <a:off x="8956900" y="5037663"/>
            <a:ext cx="551167" cy="279400"/>
          </a:xfrm>
        </p:spPr>
        <p:txBody>
          <a:bodyPr/>
          <a:lstStyle/>
          <a:p>
            <a:fld id="{46497326-5049-4833-9C1D-CBFF98A54219}" type="slidenum">
              <a:rPr lang="x-none" smtClean="0"/>
              <a:t>‹#›</a:t>
            </a:fld>
            <a:endParaRPr lang="x-none"/>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9685799"/>
      </p:ext>
    </p:extLst>
  </p:cSld>
  <p:clrMapOvr>
    <a:masterClrMapping/>
  </p:clrMapOvr>
  <p:extLst>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6497326-5049-4833-9C1D-CBFF98A54219}" type="slidenum">
              <a:rPr lang="x-none" smtClean="0"/>
              <a:t>‹#›</a:t>
            </a:fld>
            <a:endParaRPr lang="x-none"/>
          </a:p>
        </p:txBody>
      </p:sp>
    </p:spTree>
    <p:extLst>
      <p:ext uri="{BB962C8B-B14F-4D97-AF65-F5344CB8AC3E}">
        <p14:creationId xmlns:p14="http://schemas.microsoft.com/office/powerpoint/2010/main" val="1363967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6497326-5049-4833-9C1D-CBFF98A54219}" type="slidenum">
              <a:rPr lang="x-none" smtClean="0"/>
              <a:t>‹#›</a:t>
            </a:fld>
            <a:endParaRPr lang="x-none"/>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1390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57A6CF-1B0E-4FEE-8C68-851D3F657A8A}" type="datetimeFigureOut">
              <a:rPr lang="x-none" smtClean="0"/>
              <a:t>7/9/2018</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6497326-5049-4833-9C1D-CBFF98A54219}" type="slidenum">
              <a:rPr lang="x-none" smtClean="0"/>
              <a:t>‹#›</a:t>
            </a:fld>
            <a:endParaRPr lang="x-none"/>
          </a:p>
        </p:txBody>
      </p:sp>
    </p:spTree>
    <p:extLst>
      <p:ext uri="{BB962C8B-B14F-4D97-AF65-F5344CB8AC3E}">
        <p14:creationId xmlns:p14="http://schemas.microsoft.com/office/powerpoint/2010/main" val="350649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57A6CF-1B0E-4FEE-8C68-851D3F657A8A}" type="datetimeFigureOut">
              <a:rPr lang="x-none" smtClean="0"/>
              <a:t>7/9/2018</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46497326-5049-4833-9C1D-CBFF98A54219}" type="slidenum">
              <a:rPr lang="x-none" smtClean="0"/>
              <a:t>‹#›</a:t>
            </a:fld>
            <a:endParaRPr lang="x-none"/>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7275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57A6CF-1B0E-4FEE-8C68-851D3F657A8A}" type="datetimeFigureOut">
              <a:rPr lang="x-none" smtClean="0"/>
              <a:t>7/9/2018</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46497326-5049-4833-9C1D-CBFF98A54219}" type="slidenum">
              <a:rPr lang="x-none" smtClean="0"/>
              <a:t>‹#›</a:t>
            </a:fld>
            <a:endParaRPr lang="x-none"/>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4851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57A6CF-1B0E-4FEE-8C68-851D3F657A8A}" type="datetimeFigureOut">
              <a:rPr lang="x-none" smtClean="0"/>
              <a:t>7/9/2018</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46497326-5049-4833-9C1D-CBFF98A54219}" type="slidenum">
              <a:rPr lang="x-none" smtClean="0"/>
              <a:t>‹#›</a:t>
            </a:fld>
            <a:endParaRPr lang="x-none"/>
          </a:p>
        </p:txBody>
      </p:sp>
    </p:spTree>
    <p:extLst>
      <p:ext uri="{BB962C8B-B14F-4D97-AF65-F5344CB8AC3E}">
        <p14:creationId xmlns:p14="http://schemas.microsoft.com/office/powerpoint/2010/main" val="1419657422"/>
      </p:ext>
    </p:extLst>
  </p:cSld>
  <p:clrMapOvr>
    <a:masterClrMapping/>
  </p:clrMapOvr>
  <p:extLst>
    <p:ext uri="{DCECCB84-F9BA-43D5-87BE-67443E8EF086}">
      <p15:sldGuideLst xmlns:p15="http://schemas.microsoft.com/office/powerpoint/2012/main" xmlns=""/>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B57A6CF-1B0E-4FEE-8C68-851D3F657A8A}" type="datetimeFigureOut">
              <a:rPr lang="x-none" smtClean="0"/>
              <a:t>7/9/2018</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6497326-5049-4833-9C1D-CBFF98A54219}" type="slidenum">
              <a:rPr lang="x-none" smtClean="0"/>
              <a:t>‹#›</a:t>
            </a:fld>
            <a:endParaRPr lang="x-none"/>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1295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B57A6CF-1B0E-4FEE-8C68-851D3F657A8A}" type="datetimeFigureOut">
              <a:rPr lang="x-none" smtClean="0"/>
              <a:t>7/9/2018</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6497326-5049-4833-9C1D-CBFF98A54219}" type="slidenum">
              <a:rPr lang="x-none" smtClean="0"/>
              <a:t>‹#›</a:t>
            </a:fld>
            <a:endParaRPr lang="x-none"/>
          </a:p>
        </p:txBody>
      </p:sp>
    </p:spTree>
    <p:extLst>
      <p:ext uri="{BB962C8B-B14F-4D97-AF65-F5344CB8AC3E}">
        <p14:creationId xmlns:p14="http://schemas.microsoft.com/office/powerpoint/2010/main" val="434713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B57A6CF-1B0E-4FEE-8C68-851D3F657A8A}" type="datetimeFigureOut">
              <a:rPr lang="x-none" smtClean="0"/>
              <a:t>7/9/2018</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6497326-5049-4833-9C1D-CBFF98A54219}" type="slidenum">
              <a:rPr lang="x-none" smtClean="0"/>
              <a:t>‹#›</a:t>
            </a:fld>
            <a:endParaRPr lang="x-none"/>
          </a:p>
        </p:txBody>
      </p:sp>
    </p:spTree>
    <p:extLst>
      <p:ext uri="{BB962C8B-B14F-4D97-AF65-F5344CB8AC3E}">
        <p14:creationId xmlns:p14="http://schemas.microsoft.com/office/powerpoint/2010/main" val="171513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6497326-5049-4833-9C1D-CBFF98A54219}" type="slidenum">
              <a:rPr lang="x-none" smtClean="0"/>
              <a:t>‹#›</a:t>
            </a:fld>
            <a:endParaRPr lang="x-none"/>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9447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6497326-5049-4833-9C1D-CBFF98A54219}" type="slidenum">
              <a:rPr lang="x-none" smtClean="0"/>
              <a:t>‹#›</a:t>
            </a:fld>
            <a:endParaRPr lang="x-none"/>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2334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6497326-5049-4833-9C1D-CBFF98A54219}" type="slidenum">
              <a:rPr lang="x-none" smtClean="0"/>
              <a:t>‹#›</a:t>
            </a:fld>
            <a:endParaRPr lang="x-none"/>
          </a:p>
        </p:txBody>
      </p:sp>
    </p:spTree>
    <p:extLst>
      <p:ext uri="{BB962C8B-B14F-4D97-AF65-F5344CB8AC3E}">
        <p14:creationId xmlns:p14="http://schemas.microsoft.com/office/powerpoint/2010/main" val="2998641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6497326-5049-4833-9C1D-CBFF98A54219}" type="slidenum">
              <a:rPr lang="x-none" smtClean="0"/>
              <a:t>‹#›</a:t>
            </a:fld>
            <a:endParaRPr lang="x-none"/>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5517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6497326-5049-4833-9C1D-CBFF98A54219}" type="slidenum">
              <a:rPr lang="x-none" smtClean="0"/>
              <a:t>‹#›</a:t>
            </a:fld>
            <a:endParaRPr lang="x-none"/>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750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6497326-5049-4833-9C1D-CBFF98A54219}" type="slidenum">
              <a:rPr lang="x-none" smtClean="0"/>
              <a:t>‹#›</a:t>
            </a:fld>
            <a:endParaRPr lang="x-none"/>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67546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7A6CF-1B0E-4FEE-8C68-851D3F657A8A}" type="datetimeFigureOut">
              <a:rPr lang="x-none" smtClean="0"/>
              <a:t>7/9/2018</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6497326-5049-4833-9C1D-CBFF98A54219}" type="slidenum">
              <a:rPr lang="x-none" smtClean="0"/>
              <a:t>‹#›</a:t>
            </a:fld>
            <a:endParaRPr lang="x-none"/>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6927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B57A6CF-1B0E-4FEE-8C68-851D3F657A8A}" type="datetimeFigureOut">
              <a:rPr lang="x-none" smtClean="0"/>
              <a:t>7/9/2018</a:t>
            </a:fld>
            <a:endParaRPr lang="x-none"/>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x-none"/>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6497326-5049-4833-9C1D-CBFF98A54219}" type="slidenum">
              <a:rPr lang="x-none" smtClean="0"/>
              <a:t>‹#›</a:t>
            </a:fld>
            <a:endParaRPr lang="x-none"/>
          </a:p>
        </p:txBody>
      </p:sp>
    </p:spTree>
    <p:extLst>
      <p:ext uri="{BB962C8B-B14F-4D97-AF65-F5344CB8AC3E}">
        <p14:creationId xmlns:p14="http://schemas.microsoft.com/office/powerpoint/2010/main" val="3521139433"/>
      </p:ext>
    </p:extLst>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89" r:id="rId8"/>
    <p:sldLayoutId id="2147483990" r:id="rId9"/>
    <p:sldLayoutId id="2147483991" r:id="rId10"/>
    <p:sldLayoutId id="2147483992" r:id="rId11"/>
    <p:sldLayoutId id="2147483993" r:id="rId12"/>
    <p:sldLayoutId id="2147483994" r:id="rId13"/>
    <p:sldLayoutId id="2147483995" r:id="rId14"/>
    <p:sldLayoutId id="2147483996" r:id="rId15"/>
    <p:sldLayoutId id="2147483997" r:id="rId16"/>
    <p:sldLayoutId id="2147483998"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8DC0E8-F4F6-4A8D-9616-D471D41D0A66}"/>
              </a:ext>
            </a:extLst>
          </p:cNvPr>
          <p:cNvSpPr>
            <a:spLocks noGrp="1"/>
          </p:cNvSpPr>
          <p:nvPr>
            <p:ph type="ctrTitle"/>
          </p:nvPr>
        </p:nvSpPr>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DELTA </a:t>
            </a:r>
            <a:r>
              <a:rPr lang="en-US" dirty="0"/>
              <a:t>MEMORIAL HEALTH SERVICES PRESENTATION</a:t>
            </a:r>
            <a:endParaRPr lang="x-none" dirty="0"/>
          </a:p>
        </p:txBody>
      </p:sp>
      <p:sp>
        <p:nvSpPr>
          <p:cNvPr id="3" name="Subtitle 2">
            <a:extLst>
              <a:ext uri="{FF2B5EF4-FFF2-40B4-BE49-F238E27FC236}">
                <a16:creationId xmlns:a16="http://schemas.microsoft.com/office/drawing/2014/main" xmlns="" id="{1108902B-9756-43FD-99E6-44B334983A47}"/>
              </a:ext>
            </a:extLst>
          </p:cNvPr>
          <p:cNvSpPr>
            <a:spLocks noGrp="1"/>
          </p:cNvSpPr>
          <p:nvPr>
            <p:ph type="subTitle" idx="1"/>
          </p:nvPr>
        </p:nvSpPr>
        <p:spPr>
          <a:xfrm>
            <a:off x="1524000" y="3429000"/>
            <a:ext cx="9144000" cy="2683042"/>
          </a:xfrm>
        </p:spPr>
        <p:txBody>
          <a:bodyPr>
            <a:normAutofit/>
          </a:bodyPr>
          <a:lstStyle/>
          <a:p>
            <a:r>
              <a:rPr lang="en-US" sz="2800" dirty="0"/>
              <a:t>Student’s Name</a:t>
            </a:r>
          </a:p>
          <a:p>
            <a:r>
              <a:rPr lang="en-US" sz="2800" dirty="0"/>
              <a:t>University Affiliation</a:t>
            </a:r>
          </a:p>
          <a:p>
            <a:r>
              <a:rPr lang="en-US" sz="2800" dirty="0"/>
              <a:t>Course </a:t>
            </a:r>
            <a:r>
              <a:rPr lang="en-US" sz="2800" dirty="0" smtClean="0"/>
              <a:t>Title</a:t>
            </a:r>
            <a:endParaRPr lang="en-US" sz="2800" dirty="0"/>
          </a:p>
        </p:txBody>
      </p:sp>
    </p:spTree>
    <p:extLst>
      <p:ext uri="{BB962C8B-B14F-4D97-AF65-F5344CB8AC3E}">
        <p14:creationId xmlns:p14="http://schemas.microsoft.com/office/powerpoint/2010/main" val="4058771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4CD57-C9CC-4661-8321-5A4A2F4EA9D8}"/>
              </a:ext>
            </a:extLst>
          </p:cNvPr>
          <p:cNvSpPr>
            <a:spLocks noGrp="1"/>
          </p:cNvSpPr>
          <p:nvPr>
            <p:ph type="title"/>
          </p:nvPr>
        </p:nvSpPr>
        <p:spPr>
          <a:xfrm>
            <a:off x="1295402" y="982133"/>
            <a:ext cx="9601196" cy="878752"/>
          </a:xfrm>
        </p:spPr>
        <p:txBody>
          <a:bodyPr/>
          <a:lstStyle/>
          <a:p>
            <a:r>
              <a:rPr lang="en-US" dirty="0"/>
              <a:t>Introduction</a:t>
            </a:r>
            <a:endParaRPr lang="x-none" dirty="0"/>
          </a:p>
        </p:txBody>
      </p:sp>
      <p:sp>
        <p:nvSpPr>
          <p:cNvPr id="3" name="Content Placeholder 2">
            <a:extLst>
              <a:ext uri="{FF2B5EF4-FFF2-40B4-BE49-F238E27FC236}">
                <a16:creationId xmlns:a16="http://schemas.microsoft.com/office/drawing/2014/main" xmlns="" id="{A5F6C0F4-9B82-4E44-8535-606C514F0507}"/>
              </a:ext>
            </a:extLst>
          </p:cNvPr>
          <p:cNvSpPr>
            <a:spLocks noGrp="1"/>
          </p:cNvSpPr>
          <p:nvPr>
            <p:ph idx="1"/>
          </p:nvPr>
        </p:nvSpPr>
        <p:spPr>
          <a:xfrm>
            <a:off x="1295401" y="2374232"/>
            <a:ext cx="9601196" cy="4026568"/>
          </a:xfrm>
        </p:spPr>
        <p:txBody>
          <a:bodyPr>
            <a:normAutofit fontScale="92500"/>
          </a:bodyPr>
          <a:lstStyle/>
          <a:p>
            <a:r>
              <a:rPr lang="en-US" dirty="0"/>
              <a:t>The Selected service provider is Delta Memorial Health Services (DMHS)</a:t>
            </a:r>
          </a:p>
          <a:p>
            <a:r>
              <a:rPr lang="en-US" dirty="0"/>
              <a:t>DMHS provides a wide range of Services and Products to its customers and the community as whole.</a:t>
            </a:r>
          </a:p>
          <a:p>
            <a:r>
              <a:rPr lang="en-US" dirty="0"/>
              <a:t>There are key in stakeholders in DMHS who act as the driving for effective and smooth running of hospital operations to ensure provision of quality health care </a:t>
            </a:r>
          </a:p>
          <a:p>
            <a:r>
              <a:rPr lang="en-US" dirty="0"/>
              <a:t>Finances for services and products involve cash, cheques, insurance plans, charitable payments and discounts.</a:t>
            </a:r>
          </a:p>
          <a:p>
            <a:r>
              <a:rPr lang="en-US" dirty="0"/>
              <a:t>Current and Future trends play a great role in health care reforms and quality of services provides.</a:t>
            </a:r>
          </a:p>
          <a:p>
            <a:endParaRPr lang="x-none" dirty="0"/>
          </a:p>
        </p:txBody>
      </p:sp>
    </p:spTree>
    <p:extLst>
      <p:ext uri="{BB962C8B-B14F-4D97-AF65-F5344CB8AC3E}">
        <p14:creationId xmlns:p14="http://schemas.microsoft.com/office/powerpoint/2010/main" val="2806134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ADAC6F-9287-497B-A287-397E16F9F0ED}"/>
              </a:ext>
            </a:extLst>
          </p:cNvPr>
          <p:cNvSpPr>
            <a:spLocks noGrp="1"/>
          </p:cNvSpPr>
          <p:nvPr>
            <p:ph type="title"/>
          </p:nvPr>
        </p:nvSpPr>
        <p:spPr>
          <a:xfrm>
            <a:off x="1295402" y="982133"/>
            <a:ext cx="9601196" cy="798542"/>
          </a:xfrm>
        </p:spPr>
        <p:txBody>
          <a:bodyPr/>
          <a:lstStyle/>
          <a:p>
            <a:r>
              <a:rPr lang="en-US" dirty="0"/>
              <a:t>Selected Service provider</a:t>
            </a:r>
            <a:endParaRPr lang="x-none" dirty="0"/>
          </a:p>
        </p:txBody>
      </p:sp>
      <p:sp>
        <p:nvSpPr>
          <p:cNvPr id="3" name="Content Placeholder 2">
            <a:extLst>
              <a:ext uri="{FF2B5EF4-FFF2-40B4-BE49-F238E27FC236}">
                <a16:creationId xmlns:a16="http://schemas.microsoft.com/office/drawing/2014/main" xmlns="" id="{C2AADC83-2A96-461F-84C4-D320EA380E5F}"/>
              </a:ext>
            </a:extLst>
          </p:cNvPr>
          <p:cNvSpPr>
            <a:spLocks noGrp="1"/>
          </p:cNvSpPr>
          <p:nvPr>
            <p:ph idx="1"/>
          </p:nvPr>
        </p:nvSpPr>
        <p:spPr>
          <a:xfrm>
            <a:off x="1295401" y="2454442"/>
            <a:ext cx="9601196" cy="3930316"/>
          </a:xfrm>
        </p:spPr>
        <p:txBody>
          <a:bodyPr/>
          <a:lstStyle/>
          <a:p>
            <a:r>
              <a:rPr lang="en-US" dirty="0"/>
              <a:t>The selected service provider in this presentation is Delta Memorial Health Service  Provider.</a:t>
            </a:r>
          </a:p>
          <a:p>
            <a:r>
              <a:rPr lang="en-US" dirty="0"/>
              <a:t>Delta Memorial Hospital is a 25-bed, not-profit making, Critical Access Hospital (CAH).</a:t>
            </a:r>
          </a:p>
          <a:p>
            <a:r>
              <a:rPr lang="en-US" dirty="0"/>
              <a:t>It provides services such as acute care, obstetrics, swing bed, rehabilitation therapies, surgical services, imaging, emergency medicine and primary care (Eisenberg et al, 2015).</a:t>
            </a:r>
          </a:p>
          <a:p>
            <a:r>
              <a:rPr lang="en-US" dirty="0"/>
              <a:t>It serves residents of Arkansas, Dumas and the surrounding communities.</a:t>
            </a:r>
          </a:p>
          <a:p>
            <a:endParaRPr lang="x-none" dirty="0"/>
          </a:p>
        </p:txBody>
      </p:sp>
    </p:spTree>
    <p:extLst>
      <p:ext uri="{BB962C8B-B14F-4D97-AF65-F5344CB8AC3E}">
        <p14:creationId xmlns:p14="http://schemas.microsoft.com/office/powerpoint/2010/main" val="1442338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385E26-D115-496F-800D-1BC2209C75D5}"/>
              </a:ext>
            </a:extLst>
          </p:cNvPr>
          <p:cNvSpPr>
            <a:spLocks noGrp="1"/>
          </p:cNvSpPr>
          <p:nvPr>
            <p:ph type="title"/>
          </p:nvPr>
        </p:nvSpPr>
        <p:spPr/>
        <p:txBody>
          <a:bodyPr/>
          <a:lstStyle/>
          <a:p>
            <a:r>
              <a:rPr lang="en-US" dirty="0"/>
              <a:t>Selected Service provider </a:t>
            </a:r>
            <a:r>
              <a:rPr lang="en-US" dirty="0" err="1"/>
              <a:t>cont</a:t>
            </a:r>
            <a:r>
              <a:rPr lang="en-US" dirty="0"/>
              <a:t>….</a:t>
            </a:r>
            <a:endParaRPr lang="x-none" dirty="0"/>
          </a:p>
        </p:txBody>
      </p:sp>
      <p:sp>
        <p:nvSpPr>
          <p:cNvPr id="3" name="Content Placeholder 2">
            <a:extLst>
              <a:ext uri="{FF2B5EF4-FFF2-40B4-BE49-F238E27FC236}">
                <a16:creationId xmlns:a16="http://schemas.microsoft.com/office/drawing/2014/main" xmlns="" id="{A068D9E1-3E44-419B-8341-79A447108B99}"/>
              </a:ext>
            </a:extLst>
          </p:cNvPr>
          <p:cNvSpPr>
            <a:spLocks noGrp="1"/>
          </p:cNvSpPr>
          <p:nvPr>
            <p:ph idx="1"/>
          </p:nvPr>
        </p:nvSpPr>
        <p:spPr/>
        <p:txBody>
          <a:bodyPr/>
          <a:lstStyle/>
          <a:p>
            <a:r>
              <a:rPr lang="en-US" dirty="0"/>
              <a:t>DMH started serving the community in 1949 as Desha County Hospital</a:t>
            </a:r>
          </a:p>
          <a:p>
            <a:r>
              <a:rPr lang="en-US" dirty="0"/>
              <a:t>It operates as a level 5 trauma </a:t>
            </a:r>
            <a:r>
              <a:rPr lang="en-US" dirty="0" err="1"/>
              <a:t>centre</a:t>
            </a:r>
            <a:r>
              <a:rPr lang="en-US" dirty="0"/>
              <a:t> that is owned and operated by the Fraser Health Authority in Delta City in Columbia</a:t>
            </a:r>
          </a:p>
          <a:p>
            <a:r>
              <a:rPr lang="en-US" dirty="0"/>
              <a:t>It provides both inpatient and outpatient services</a:t>
            </a:r>
          </a:p>
          <a:p>
            <a:endParaRPr lang="en-US" dirty="0"/>
          </a:p>
          <a:p>
            <a:endParaRPr lang="en-US" dirty="0"/>
          </a:p>
          <a:p>
            <a:endParaRPr lang="x-none" dirty="0"/>
          </a:p>
        </p:txBody>
      </p:sp>
    </p:spTree>
    <p:extLst>
      <p:ext uri="{BB962C8B-B14F-4D97-AF65-F5344CB8AC3E}">
        <p14:creationId xmlns:p14="http://schemas.microsoft.com/office/powerpoint/2010/main" val="997132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EEF597-111C-45AB-A08A-6B834090A525}"/>
              </a:ext>
            </a:extLst>
          </p:cNvPr>
          <p:cNvSpPr>
            <a:spLocks noGrp="1"/>
          </p:cNvSpPr>
          <p:nvPr>
            <p:ph type="title"/>
          </p:nvPr>
        </p:nvSpPr>
        <p:spPr/>
        <p:txBody>
          <a:bodyPr/>
          <a:lstStyle/>
          <a:p>
            <a:r>
              <a:rPr lang="en-US" dirty="0"/>
              <a:t>Services and products</a:t>
            </a:r>
            <a:endParaRPr lang="x-none" dirty="0"/>
          </a:p>
        </p:txBody>
      </p:sp>
      <p:sp>
        <p:nvSpPr>
          <p:cNvPr id="3" name="Content Placeholder 2">
            <a:extLst>
              <a:ext uri="{FF2B5EF4-FFF2-40B4-BE49-F238E27FC236}">
                <a16:creationId xmlns:a16="http://schemas.microsoft.com/office/drawing/2014/main" xmlns="" id="{0F8F59FC-8829-46E5-93D7-2556301D4589}"/>
              </a:ext>
            </a:extLst>
          </p:cNvPr>
          <p:cNvSpPr>
            <a:spLocks noGrp="1"/>
          </p:cNvSpPr>
          <p:nvPr>
            <p:ph idx="1"/>
          </p:nvPr>
        </p:nvSpPr>
        <p:spPr/>
        <p:txBody>
          <a:bodyPr/>
          <a:lstStyle/>
          <a:p>
            <a:r>
              <a:rPr lang="en-US" dirty="0"/>
              <a:t>In addition to the services mentioned in the previous slide, the hospital provides other products and services.</a:t>
            </a:r>
          </a:p>
          <a:p>
            <a:r>
              <a:rPr lang="en-US" dirty="0"/>
              <a:t>These services and products include; Home Health Agency, 2 Rural Health Clinics (RHCs), Delta Health services in Dumas and River Valley Medicine in McGhee.</a:t>
            </a:r>
          </a:p>
          <a:p>
            <a:r>
              <a:rPr lang="en-US" dirty="0"/>
              <a:t>Through these services, the hospital is able to reach community members in both urban and rural areas. </a:t>
            </a:r>
            <a:endParaRPr lang="x-none" dirty="0"/>
          </a:p>
        </p:txBody>
      </p:sp>
    </p:spTree>
    <p:extLst>
      <p:ext uri="{BB962C8B-B14F-4D97-AF65-F5344CB8AC3E}">
        <p14:creationId xmlns:p14="http://schemas.microsoft.com/office/powerpoint/2010/main" val="779278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696EB4-5172-4314-83BA-8A805A53A76A}"/>
              </a:ext>
            </a:extLst>
          </p:cNvPr>
          <p:cNvSpPr>
            <a:spLocks noGrp="1"/>
          </p:cNvSpPr>
          <p:nvPr>
            <p:ph type="title"/>
          </p:nvPr>
        </p:nvSpPr>
        <p:spPr/>
        <p:txBody>
          <a:bodyPr/>
          <a:lstStyle/>
          <a:p>
            <a:r>
              <a:rPr lang="en-US" dirty="0"/>
              <a:t>Stakeholders</a:t>
            </a:r>
            <a:endParaRPr lang="x-none" dirty="0"/>
          </a:p>
        </p:txBody>
      </p:sp>
      <p:sp>
        <p:nvSpPr>
          <p:cNvPr id="3" name="Content Placeholder 2">
            <a:extLst>
              <a:ext uri="{FF2B5EF4-FFF2-40B4-BE49-F238E27FC236}">
                <a16:creationId xmlns:a16="http://schemas.microsoft.com/office/drawing/2014/main" xmlns="" id="{A6F581E7-0CD2-46C1-8568-17B020E527A3}"/>
              </a:ext>
            </a:extLst>
          </p:cNvPr>
          <p:cNvSpPr>
            <a:spLocks noGrp="1"/>
          </p:cNvSpPr>
          <p:nvPr>
            <p:ph idx="1"/>
          </p:nvPr>
        </p:nvSpPr>
        <p:spPr/>
        <p:txBody>
          <a:bodyPr>
            <a:normAutofit fontScale="92500" lnSpcReduction="20000"/>
          </a:bodyPr>
          <a:lstStyle/>
          <a:p>
            <a:r>
              <a:rPr lang="en-US" sz="2600" dirty="0"/>
              <a:t>Government-Regulates and ensures provision of health care services to citizens through funding and allocation of required resources (Eisenberg et al., 2015).</a:t>
            </a:r>
          </a:p>
          <a:p>
            <a:r>
              <a:rPr lang="en-US" sz="2600" dirty="0"/>
              <a:t>Policymakers-they establish framework within which health care is provided to all citizens or community members.</a:t>
            </a:r>
          </a:p>
          <a:p>
            <a:r>
              <a:rPr lang="en-US" sz="2600" dirty="0"/>
              <a:t>Patients-Typically citizens, voters and sometimes taxpayers</a:t>
            </a:r>
          </a:p>
          <a:p>
            <a:r>
              <a:rPr lang="en-US" sz="2600" dirty="0"/>
              <a:t>Patients receive health care services from providers</a:t>
            </a:r>
          </a:p>
          <a:p>
            <a:r>
              <a:rPr lang="en-US" sz="2600" dirty="0"/>
              <a:t>Patients are also the beneficiary customers of insurance plans </a:t>
            </a:r>
          </a:p>
          <a:p>
            <a:pPr marL="0" indent="0">
              <a:buNone/>
            </a:pPr>
            <a:endParaRPr lang="x-none" dirty="0"/>
          </a:p>
        </p:txBody>
      </p:sp>
    </p:spTree>
    <p:extLst>
      <p:ext uri="{BB962C8B-B14F-4D97-AF65-F5344CB8AC3E}">
        <p14:creationId xmlns:p14="http://schemas.microsoft.com/office/powerpoint/2010/main" val="2997955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D8905C-6D2E-4A9F-ABDE-840CCF24F799}"/>
              </a:ext>
            </a:extLst>
          </p:cNvPr>
          <p:cNvSpPr>
            <a:spLocks noGrp="1"/>
          </p:cNvSpPr>
          <p:nvPr>
            <p:ph type="title"/>
          </p:nvPr>
        </p:nvSpPr>
        <p:spPr/>
        <p:txBody>
          <a:bodyPr/>
          <a:lstStyle/>
          <a:p>
            <a:r>
              <a:rPr lang="en-US" dirty="0"/>
              <a:t>Stakeholders </a:t>
            </a:r>
            <a:r>
              <a:rPr lang="en-US" dirty="0" err="1"/>
              <a:t>cont</a:t>
            </a:r>
            <a:r>
              <a:rPr lang="en-US" dirty="0"/>
              <a:t>……</a:t>
            </a:r>
            <a:endParaRPr lang="x-none" dirty="0"/>
          </a:p>
        </p:txBody>
      </p:sp>
      <p:sp>
        <p:nvSpPr>
          <p:cNvPr id="3" name="Content Placeholder 2">
            <a:extLst>
              <a:ext uri="{FF2B5EF4-FFF2-40B4-BE49-F238E27FC236}">
                <a16:creationId xmlns:a16="http://schemas.microsoft.com/office/drawing/2014/main" xmlns="" id="{17B98A90-DF32-49C0-BC41-4EC4CA0D7259}"/>
              </a:ext>
            </a:extLst>
          </p:cNvPr>
          <p:cNvSpPr>
            <a:spLocks noGrp="1"/>
          </p:cNvSpPr>
          <p:nvPr>
            <p:ph idx="1"/>
          </p:nvPr>
        </p:nvSpPr>
        <p:spPr/>
        <p:txBody>
          <a:bodyPr>
            <a:normAutofit fontScale="92500" lnSpcReduction="10000"/>
          </a:bodyPr>
          <a:lstStyle/>
          <a:p>
            <a:r>
              <a:rPr lang="en-US" dirty="0"/>
              <a:t>Providers-Provide quality health care services to all people and maintain health information.</a:t>
            </a:r>
          </a:p>
          <a:p>
            <a:r>
              <a:rPr lang="en-US" dirty="0"/>
              <a:t>Payors-they operationalize the financial element of the policy framework by enrolling  beneficiaries and patients/</a:t>
            </a:r>
            <a:r>
              <a:rPr lang="en-US"/>
              <a:t>consumers </a:t>
            </a:r>
            <a:endParaRPr lang="en-US" dirty="0"/>
          </a:p>
          <a:p>
            <a:r>
              <a:rPr lang="en-US" dirty="0"/>
              <a:t>Insurance industry-They provide financing services to all clients for health care services including surgeries and other costly procedures. </a:t>
            </a:r>
          </a:p>
          <a:p>
            <a:r>
              <a:rPr lang="en-US" dirty="0"/>
              <a:t>Pharmaceutical companies-Have a moral responsibility of ensuring that all clients get affordable, adequate and quality pharmaceutical products (Concannon et al., 2014). </a:t>
            </a:r>
            <a:endParaRPr lang="x-none" dirty="0"/>
          </a:p>
        </p:txBody>
      </p:sp>
    </p:spTree>
    <p:extLst>
      <p:ext uri="{BB962C8B-B14F-4D97-AF65-F5344CB8AC3E}">
        <p14:creationId xmlns:p14="http://schemas.microsoft.com/office/powerpoint/2010/main" val="2030791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AAFF1B-411C-4584-A89F-4D29A2E96EB6}"/>
              </a:ext>
            </a:extLst>
          </p:cNvPr>
          <p:cNvSpPr>
            <a:spLocks noGrp="1"/>
          </p:cNvSpPr>
          <p:nvPr>
            <p:ph type="title"/>
          </p:nvPr>
        </p:nvSpPr>
        <p:spPr/>
        <p:txBody>
          <a:bodyPr/>
          <a:lstStyle/>
          <a:p>
            <a:r>
              <a:rPr lang="en-US" dirty="0"/>
              <a:t>Finances for products and services</a:t>
            </a:r>
            <a:endParaRPr lang="x-none" dirty="0"/>
          </a:p>
        </p:txBody>
      </p:sp>
      <p:sp>
        <p:nvSpPr>
          <p:cNvPr id="3" name="Content Placeholder 2">
            <a:extLst>
              <a:ext uri="{FF2B5EF4-FFF2-40B4-BE49-F238E27FC236}">
                <a16:creationId xmlns:a16="http://schemas.microsoft.com/office/drawing/2014/main" xmlns="" id="{697F3221-945F-4947-BF33-08CFD0D471F2}"/>
              </a:ext>
            </a:extLst>
          </p:cNvPr>
          <p:cNvSpPr>
            <a:spLocks noGrp="1"/>
          </p:cNvSpPr>
          <p:nvPr>
            <p:ph idx="1"/>
          </p:nvPr>
        </p:nvSpPr>
        <p:spPr/>
        <p:txBody>
          <a:bodyPr>
            <a:normAutofit fontScale="92500" lnSpcReduction="20000"/>
          </a:bodyPr>
          <a:lstStyle/>
          <a:p>
            <a:r>
              <a:rPr lang="en-US" dirty="0"/>
              <a:t>Delta Memorial Hospital accepts cheques, cash and credit cards for account payment</a:t>
            </a:r>
          </a:p>
          <a:p>
            <a:r>
              <a:rPr lang="en-US" dirty="0"/>
              <a:t>Payments are made online through online patient portal</a:t>
            </a:r>
          </a:p>
          <a:p>
            <a:r>
              <a:rPr lang="en-US" dirty="0"/>
              <a:t>Direct assignment of Medicare, Medicaid and other major health insurance plans </a:t>
            </a:r>
          </a:p>
          <a:p>
            <a:r>
              <a:rPr lang="en-US" dirty="0"/>
              <a:t>The hospital provides prompt payment discounts for all its patients who pay for themselves</a:t>
            </a:r>
          </a:p>
          <a:p>
            <a:r>
              <a:rPr lang="en-US" dirty="0"/>
              <a:t>Additionally, there are charitable health care service discounts to all qualified patients which is done based on current Federal Poverty Guidelines (Concannon et al., 2014). </a:t>
            </a:r>
          </a:p>
          <a:p>
            <a:endParaRPr lang="x-none" dirty="0"/>
          </a:p>
        </p:txBody>
      </p:sp>
    </p:spTree>
    <p:extLst>
      <p:ext uri="{BB962C8B-B14F-4D97-AF65-F5344CB8AC3E}">
        <p14:creationId xmlns:p14="http://schemas.microsoft.com/office/powerpoint/2010/main" val="2590729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F66685-ED51-4F0E-B463-6A1573FFFF94}"/>
              </a:ext>
            </a:extLst>
          </p:cNvPr>
          <p:cNvSpPr>
            <a:spLocks noGrp="1"/>
          </p:cNvSpPr>
          <p:nvPr>
            <p:ph type="title"/>
          </p:nvPr>
        </p:nvSpPr>
        <p:spPr/>
        <p:txBody>
          <a:bodyPr/>
          <a:lstStyle/>
          <a:p>
            <a:r>
              <a:rPr lang="en-US" dirty="0"/>
              <a:t>Current and Future Trends</a:t>
            </a:r>
            <a:endParaRPr lang="x-none" dirty="0"/>
          </a:p>
        </p:txBody>
      </p:sp>
      <p:sp>
        <p:nvSpPr>
          <p:cNvPr id="3" name="Content Placeholder 2">
            <a:extLst>
              <a:ext uri="{FF2B5EF4-FFF2-40B4-BE49-F238E27FC236}">
                <a16:creationId xmlns:a16="http://schemas.microsoft.com/office/drawing/2014/main" xmlns="" id="{427C578A-2FFE-4BE1-9C60-F64262DC1D4C}"/>
              </a:ext>
            </a:extLst>
          </p:cNvPr>
          <p:cNvSpPr>
            <a:spLocks noGrp="1"/>
          </p:cNvSpPr>
          <p:nvPr>
            <p:ph idx="1"/>
          </p:nvPr>
        </p:nvSpPr>
        <p:spPr/>
        <p:txBody>
          <a:bodyPr/>
          <a:lstStyle/>
          <a:p>
            <a:r>
              <a:rPr lang="en-US" dirty="0"/>
              <a:t>Advanced technology(West et al, 2014).</a:t>
            </a:r>
          </a:p>
          <a:p>
            <a:r>
              <a:rPr lang="en-US" dirty="0"/>
              <a:t>Development of different models of health care delivery</a:t>
            </a:r>
          </a:p>
          <a:p>
            <a:r>
              <a:rPr lang="en-US" dirty="0"/>
              <a:t>Increased number of patients/consumers</a:t>
            </a:r>
          </a:p>
          <a:p>
            <a:r>
              <a:rPr lang="en-US" dirty="0"/>
              <a:t>More information due to increased access</a:t>
            </a:r>
          </a:p>
          <a:p>
            <a:r>
              <a:rPr lang="en-US" dirty="0"/>
              <a:t>Patients will be considered as the ultimate consumers of health care products and services</a:t>
            </a:r>
          </a:p>
        </p:txBody>
      </p:sp>
    </p:spTree>
    <p:extLst>
      <p:ext uri="{BB962C8B-B14F-4D97-AF65-F5344CB8AC3E}">
        <p14:creationId xmlns:p14="http://schemas.microsoft.com/office/powerpoint/2010/main" val="1136657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F5B607-9AF9-4863-98DD-2D7F6D791BF8}"/>
              </a:ext>
            </a:extLst>
          </p:cNvPr>
          <p:cNvSpPr>
            <a:spLocks noGrp="1"/>
          </p:cNvSpPr>
          <p:nvPr>
            <p:ph type="title"/>
          </p:nvPr>
        </p:nvSpPr>
        <p:spPr/>
        <p:txBody>
          <a:bodyPr/>
          <a:lstStyle/>
          <a:p>
            <a:r>
              <a:rPr lang="en-US" dirty="0"/>
              <a:t>Current and Future Trends </a:t>
            </a:r>
            <a:r>
              <a:rPr lang="en-US" dirty="0" err="1"/>
              <a:t>cont</a:t>
            </a:r>
            <a:r>
              <a:rPr lang="en-US" dirty="0"/>
              <a:t>…….</a:t>
            </a:r>
            <a:endParaRPr lang="x-none" dirty="0"/>
          </a:p>
        </p:txBody>
      </p:sp>
      <p:sp>
        <p:nvSpPr>
          <p:cNvPr id="3" name="Content Placeholder 2">
            <a:extLst>
              <a:ext uri="{FF2B5EF4-FFF2-40B4-BE49-F238E27FC236}">
                <a16:creationId xmlns:a16="http://schemas.microsoft.com/office/drawing/2014/main" xmlns="" id="{986E590C-92EF-42B9-82D6-C51EE2FB7EB4}"/>
              </a:ext>
            </a:extLst>
          </p:cNvPr>
          <p:cNvSpPr>
            <a:spLocks noGrp="1"/>
          </p:cNvSpPr>
          <p:nvPr>
            <p:ph idx="1"/>
          </p:nvPr>
        </p:nvSpPr>
        <p:spPr/>
        <p:txBody>
          <a:bodyPr/>
          <a:lstStyle/>
          <a:p>
            <a:r>
              <a:rPr lang="en-US" dirty="0"/>
              <a:t>Increased opportunities for innovation as a result of increased competition in the health care sector (West et al, 2014).</a:t>
            </a:r>
            <a:endParaRPr lang="x-none" dirty="0"/>
          </a:p>
          <a:p>
            <a:r>
              <a:rPr lang="en-US" dirty="0"/>
              <a:t>Increased number of the uninsured</a:t>
            </a:r>
          </a:p>
          <a:p>
            <a:r>
              <a:rPr lang="en-US" dirty="0"/>
              <a:t>Less payment for the health care providers</a:t>
            </a:r>
          </a:p>
          <a:p>
            <a:r>
              <a:rPr lang="en-US" dirty="0"/>
              <a:t>Increased and continued need for health care reform</a:t>
            </a:r>
            <a:endParaRPr lang="x-none" dirty="0"/>
          </a:p>
        </p:txBody>
      </p:sp>
    </p:spTree>
    <p:extLst>
      <p:ext uri="{BB962C8B-B14F-4D97-AF65-F5344CB8AC3E}">
        <p14:creationId xmlns:p14="http://schemas.microsoft.com/office/powerpoint/2010/main" val="248960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028EC9-CB79-49B8-941F-8C54515543A5}"/>
              </a:ext>
            </a:extLst>
          </p:cNvPr>
          <p:cNvSpPr>
            <a:spLocks noGrp="1"/>
          </p:cNvSpPr>
          <p:nvPr>
            <p:ph type="title"/>
          </p:nvPr>
        </p:nvSpPr>
        <p:spPr/>
        <p:txBody>
          <a:bodyPr/>
          <a:lstStyle/>
          <a:p>
            <a:r>
              <a:rPr lang="en-US" dirty="0"/>
              <a:t>Conclusion</a:t>
            </a:r>
            <a:endParaRPr lang="x-none" dirty="0"/>
          </a:p>
        </p:txBody>
      </p:sp>
      <p:sp>
        <p:nvSpPr>
          <p:cNvPr id="3" name="Content Placeholder 2">
            <a:extLst>
              <a:ext uri="{FF2B5EF4-FFF2-40B4-BE49-F238E27FC236}">
                <a16:creationId xmlns:a16="http://schemas.microsoft.com/office/drawing/2014/main" xmlns="" id="{A2520238-9892-4219-89C0-E040A3DFE703}"/>
              </a:ext>
            </a:extLst>
          </p:cNvPr>
          <p:cNvSpPr>
            <a:spLocks noGrp="1"/>
          </p:cNvSpPr>
          <p:nvPr>
            <p:ph idx="1"/>
          </p:nvPr>
        </p:nvSpPr>
        <p:spPr/>
        <p:txBody>
          <a:bodyPr/>
          <a:lstStyle/>
          <a:p>
            <a:r>
              <a:rPr lang="en-US" dirty="0"/>
              <a:t>Selected Service provider (Delta Memorial Health Services)</a:t>
            </a:r>
          </a:p>
          <a:p>
            <a:r>
              <a:rPr lang="en-US" dirty="0"/>
              <a:t>Services and products</a:t>
            </a:r>
          </a:p>
          <a:p>
            <a:r>
              <a:rPr lang="en-US" dirty="0"/>
              <a:t>Stakeholders-patients, policymakers, payors, providers, government, insurance industry </a:t>
            </a:r>
          </a:p>
          <a:p>
            <a:r>
              <a:rPr lang="en-US" dirty="0"/>
              <a:t>Finances for services and products-cash, credit cards, cheques, online payments, health insurance plans, payment discounts for self-pay clients and charitable  health care discounts</a:t>
            </a:r>
            <a:endParaRPr lang="x-none" dirty="0"/>
          </a:p>
        </p:txBody>
      </p:sp>
    </p:spTree>
    <p:extLst>
      <p:ext uri="{BB962C8B-B14F-4D97-AF65-F5344CB8AC3E}">
        <p14:creationId xmlns:p14="http://schemas.microsoft.com/office/powerpoint/2010/main" val="2409533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8B8B88-966B-4A91-93F3-01E8C6AF7955}"/>
              </a:ext>
            </a:extLst>
          </p:cNvPr>
          <p:cNvSpPr>
            <a:spLocks noGrp="1"/>
          </p:cNvSpPr>
          <p:nvPr>
            <p:ph type="title"/>
          </p:nvPr>
        </p:nvSpPr>
        <p:spPr/>
        <p:txBody>
          <a:bodyPr/>
          <a:lstStyle/>
          <a:p>
            <a:r>
              <a:rPr lang="en-US" dirty="0"/>
              <a:t>References</a:t>
            </a:r>
            <a:endParaRPr lang="x-none" dirty="0"/>
          </a:p>
        </p:txBody>
      </p:sp>
      <p:sp>
        <p:nvSpPr>
          <p:cNvPr id="3" name="Content Placeholder 2">
            <a:extLst>
              <a:ext uri="{FF2B5EF4-FFF2-40B4-BE49-F238E27FC236}">
                <a16:creationId xmlns:a16="http://schemas.microsoft.com/office/drawing/2014/main" xmlns="" id="{E20329DE-4039-4D73-A652-52EDA4F6AD4B}"/>
              </a:ext>
            </a:extLst>
          </p:cNvPr>
          <p:cNvSpPr>
            <a:spLocks noGrp="1"/>
          </p:cNvSpPr>
          <p:nvPr>
            <p:ph idx="1"/>
          </p:nvPr>
        </p:nvSpPr>
        <p:spPr/>
        <p:txBody>
          <a:bodyPr>
            <a:normAutofit fontScale="85000" lnSpcReduction="10000"/>
          </a:bodyPr>
          <a:lstStyle/>
          <a:p>
            <a:pPr indent="-457200">
              <a:lnSpc>
                <a:spcPct val="120000"/>
              </a:lnSpc>
            </a:pPr>
            <a:r>
              <a:rPr lang="en-US" dirty="0"/>
              <a:t>Eisenberg, S. R., Bair-Merritt, M. H., Colson, E. R., </a:t>
            </a:r>
            <a:r>
              <a:rPr lang="en-US" dirty="0" err="1"/>
              <a:t>Heeren</a:t>
            </a:r>
            <a:r>
              <a:rPr lang="en-US" dirty="0"/>
              <a:t>, T. C., Geller, N. L., &amp; Corwin, M. J. (2015). Maternal report of advice received for infant care. </a:t>
            </a:r>
            <a:r>
              <a:rPr lang="en-US" i="1" dirty="0"/>
              <a:t>Pediatrics</a:t>
            </a:r>
            <a:r>
              <a:rPr lang="en-US" dirty="0"/>
              <a:t>, peds-2015.</a:t>
            </a:r>
          </a:p>
          <a:p>
            <a:pPr indent="-457200">
              <a:lnSpc>
                <a:spcPct val="120000"/>
              </a:lnSpc>
            </a:pPr>
            <a:r>
              <a:rPr lang="en-US" dirty="0"/>
              <a:t>West, M. A., Eckert, R., Steward, K., &amp; </a:t>
            </a:r>
            <a:r>
              <a:rPr lang="en-US" dirty="0" err="1"/>
              <a:t>Pasmore</a:t>
            </a:r>
            <a:r>
              <a:rPr lang="en-US" dirty="0"/>
              <a:t>, W. A. (2014). </a:t>
            </a:r>
            <a:r>
              <a:rPr lang="en-US" i="1" dirty="0"/>
              <a:t>Developing collective leadership for health care</a:t>
            </a:r>
            <a:r>
              <a:rPr lang="en-US" dirty="0"/>
              <a:t>. London: King's Fund.</a:t>
            </a:r>
          </a:p>
          <a:p>
            <a:pPr indent="-457200">
              <a:lnSpc>
                <a:spcPct val="120000"/>
              </a:lnSpc>
            </a:pPr>
            <a:r>
              <a:rPr lang="en-US" dirty="0"/>
              <a:t>Concannon, T. W., </a:t>
            </a:r>
            <a:r>
              <a:rPr lang="en-US" dirty="0" err="1"/>
              <a:t>Fuster</a:t>
            </a:r>
            <a:r>
              <a:rPr lang="en-US" dirty="0"/>
              <a:t>, M., Saunders, T., Patel, K., Wong, J. B., Leslie, L. K., &amp; Lau, J. (2014). A systematic review of stakeholder engagement in comparative effectiveness and patient-centered outcomes research. </a:t>
            </a:r>
            <a:r>
              <a:rPr lang="en-US" i="1" dirty="0"/>
              <a:t>Journal of general internal medicine</a:t>
            </a:r>
            <a:r>
              <a:rPr lang="en-US" dirty="0"/>
              <a:t>, </a:t>
            </a:r>
            <a:r>
              <a:rPr lang="en-US" i="1" dirty="0"/>
              <a:t>29</a:t>
            </a:r>
            <a:r>
              <a:rPr lang="en-US" dirty="0"/>
              <a:t>(12), 1692-1701.</a:t>
            </a:r>
            <a:endParaRPr lang="x-none" dirty="0"/>
          </a:p>
        </p:txBody>
      </p:sp>
    </p:spTree>
    <p:extLst>
      <p:ext uri="{BB962C8B-B14F-4D97-AF65-F5344CB8AC3E}">
        <p14:creationId xmlns:p14="http://schemas.microsoft.com/office/powerpoint/2010/main" val="27298224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697</TotalTime>
  <Words>1603</Words>
  <Application>Microsoft Office PowerPoint</Application>
  <PresentationFormat>Custom</PresentationFormat>
  <Paragraphs>80</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Organic</vt:lpstr>
      <vt:lpstr>       DELTA MEMORIAL HEALTH SERVICES PRESENTATION</vt:lpstr>
      <vt:lpstr>Introduction</vt:lpstr>
      <vt:lpstr>Selected Service provider</vt:lpstr>
      <vt:lpstr>Selected Service provider cont….</vt:lpstr>
      <vt:lpstr>Services and products</vt:lpstr>
      <vt:lpstr>Stakeholders</vt:lpstr>
      <vt:lpstr>Stakeholders cont……</vt:lpstr>
      <vt:lpstr>Finances for products and services</vt:lpstr>
      <vt:lpstr>Current and Future Trends</vt:lpstr>
      <vt:lpstr>Current and Future Trends cont…….</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Dr.JANE</dc:creator>
  <cp:lastModifiedBy>vini</cp:lastModifiedBy>
  <cp:revision>39</cp:revision>
  <dcterms:created xsi:type="dcterms:W3CDTF">2018-07-08T23:27:39Z</dcterms:created>
  <dcterms:modified xsi:type="dcterms:W3CDTF">2018-07-09T14:30:27Z</dcterms:modified>
</cp:coreProperties>
</file>